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3" r:id="rId11"/>
    <p:sldId id="270" r:id="rId12"/>
    <p:sldId id="264" r:id="rId13"/>
    <p:sldId id="265" r:id="rId14"/>
    <p:sldId id="271" r:id="rId15"/>
    <p:sldId id="266" r:id="rId16"/>
    <p:sldId id="272" r:id="rId17"/>
    <p:sldId id="273" r:id="rId18"/>
    <p:sldId id="267" r:id="rId19"/>
    <p:sldId id="274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38288-9EC0-46BC-B526-62C7C08AC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B99FAA-AB9F-4F35-B919-4BAE17E98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AE01F3-FD52-4C9F-9578-CFDB336A4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D4556C-0C7C-43EF-84F8-3F21A7569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877E99-F66A-42D2-9A89-DC5D7F24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082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D7C0EF-1ED0-4363-8BE9-C78F43D9C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FBEF40-E757-4D9D-8216-DF78DA47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CC2DA4-526B-47D4-8224-68C1970FE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4C6870-16B6-4ADE-B196-AB65C1586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0559BE-1FD8-45A9-A5A9-0CFADE9F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2761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CD47-5AB6-4B65-B11C-D6AE4552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6120F2-875C-42A2-907C-6C1721B0A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BA896B-61C4-4029-AD83-C7C01C3B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0289C3-79A6-4DD1-90B4-D63B02E7B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B0A57A-71AC-490F-92DB-00C55B3D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545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D8E5AF-A06D-4F92-A73C-E65B4BF9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4FDEBF-BFA0-4E0D-A279-90B9592C7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E05FA6-D977-41D1-8E0B-F78700405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70F86E-ACB8-4054-B64B-8D4002112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B712AE-9CF4-4452-89FB-D8A634DA1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13B0E0-E358-4B8E-B851-534B7C1C4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3560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945BD-8FC4-4E7F-8B5A-1455CAB1F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5A13A-9C62-4EC4-BE55-6882494B9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D8335-50A3-47F9-BAA6-0850F4A3A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4595AE2-B830-43E0-AB46-5E78D5ABA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A69A394-3582-4A1F-B87C-52FDD410E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4ED1CFF-BE44-4772-A32F-1079A30F7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CA08D3-C096-4642-BD8E-8F8C313D9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F237326-EE75-45E8-901F-3ACE6A21C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284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93100-D2B2-4B28-ACE9-603ACB09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BB6787-AD72-4062-9A62-13F50D87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C3E5EA-5820-4EB8-820E-1F4E28437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E739CC-512A-4809-BF33-3AF2915BE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285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780F8C-8020-4CF7-8DF1-67DB56E81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FDD9A54-B29E-42AE-A4B7-ED72D273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70491-8FB6-47E8-AB97-2838D0BC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311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F688F-1476-47E8-924B-EC545BA1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1E8B66-D690-4EB5-ACBE-E640F7842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9AF57C-4FCA-457A-8CD2-01C5F4F5F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7D6AFB-826F-4607-A3FA-B9589B86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FFACB7-77F0-4FFE-9491-D4B5AADA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34FBC7-4EBC-4FF5-A2B6-9F769B34C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3808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08707D-FFD0-4CC4-B1A9-A1DB6566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716334-B7B4-49DD-AC7A-D50C13BF88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BBB129-5822-4E2A-94F5-9D4F3CA86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084049-97B9-4D1F-8247-64B2539B8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B79FC1-AFAA-4C2F-AB4F-3A330F7D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0D43A8-361D-43A3-B46D-8E71C4A4C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4946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29D59E-4656-42E2-83BF-784C4500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681793-7194-49CA-A0C8-4C40D5B7C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7C619-65C6-4198-8446-7986E683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3F8316-7F60-43F4-AFFE-E06A458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F9C5F-BDF7-4D7E-B7FC-71E18FA6F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7630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11D1E28-BF53-48BA-8637-19975FAFB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E99E79-8113-4CD7-8188-80D44A5AE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614A77-05AF-485A-AE52-B644B818E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FD3B7-3821-4A2F-BCFD-5CFC173D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CFF82B-A926-47FB-9C64-FFFCBF34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22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B80272-33D8-467B-9EC6-A8725995C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F2F1C8-577D-41D4-A258-257728B25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896E37-A7B8-4432-B58C-2C37EF5A9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321FD-C889-4343-AE52-1CE4F8019B54}" type="datetimeFigureOut">
              <a:rPr lang="fr-CA" smtClean="0"/>
              <a:t>2020-06-27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F1B502-E826-4049-B733-9890D8973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4402E7-6BBC-49AC-B5F7-8BF833311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9052-3C02-4BB5-91D6-0F3B670D904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159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10C34-4024-494D-999A-57523E29186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26002" y="0"/>
            <a:ext cx="11195437" cy="2387600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/>
              <a:t>L’ÉGLISE LA MOINS FRÉQUENTÉE</a:t>
            </a:r>
            <a:endParaRPr lang="fr-CA" sz="6000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15C2AE-CFED-4521-A735-108DB6ABBA0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64048" y="1646017"/>
            <a:ext cx="2433099" cy="612153"/>
          </a:xfrm>
        </p:spPr>
        <p:txBody>
          <a:bodyPr/>
          <a:lstStyle/>
          <a:p>
            <a:r>
              <a:rPr lang="en-CA" dirty="0"/>
              <a:t>LUC 15: 11-32</a:t>
            </a:r>
            <a:endParaRPr lang="fr-CA" dirty="0"/>
          </a:p>
        </p:txBody>
      </p:sp>
      <p:pic>
        <p:nvPicPr>
          <p:cNvPr id="1026" name="Picture 2" descr="Eglises en ruine église en péril: De Saint Pierre Michel ...">
            <a:extLst>
              <a:ext uri="{FF2B5EF4-FFF2-40B4-BE49-F238E27FC236}">
                <a16:creationId xmlns:a16="http://schemas.microsoft.com/office/drawing/2014/main" id="{4D3B2E97-5677-403B-B682-9CCC0A385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06" y="2387601"/>
            <a:ext cx="3224210" cy="387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 village écossais abandonné en Montérégie | Radio-Canada.ca">
            <a:extLst>
              <a:ext uri="{FF2B5EF4-FFF2-40B4-BE49-F238E27FC236}">
                <a16:creationId xmlns:a16="http://schemas.microsoft.com/office/drawing/2014/main" id="{E46773DA-4C6E-41AF-A186-BDF145971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140" y="2402275"/>
            <a:ext cx="3904610" cy="385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Église Saint-John the Evangelist - Répertoire du patrimoine ...">
            <a:extLst>
              <a:ext uri="{FF2B5EF4-FFF2-40B4-BE49-F238E27FC236}">
                <a16:creationId xmlns:a16="http://schemas.microsoft.com/office/drawing/2014/main" id="{99CD1C2D-FAEA-4A27-9C8B-599E14306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16" y="2402275"/>
            <a:ext cx="2909825" cy="206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atholiques malgré nous? | Le Devoir">
            <a:extLst>
              <a:ext uri="{FF2B5EF4-FFF2-40B4-BE49-F238E27FC236}">
                <a16:creationId xmlns:a16="http://schemas.microsoft.com/office/drawing/2014/main" id="{753597E3-2212-4661-8D8A-792B5A535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16" y="4418871"/>
            <a:ext cx="2909824" cy="184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97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4462C5-B9D7-4AE5-A9A9-C5F12BBFB491}"/>
              </a:ext>
            </a:extLst>
          </p:cNvPr>
          <p:cNvSpPr/>
          <p:nvPr/>
        </p:nvSpPr>
        <p:spPr>
          <a:xfrm>
            <a:off x="776578" y="488438"/>
            <a:ext cx="111159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sz="1400" b="1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CA" sz="3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LUC 15: </a:t>
            </a:r>
          </a:p>
          <a:p>
            <a:r>
              <a:rPr lang="fr-CA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fr-CA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dit encore: Un homme avait deux fils.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 plus jeune dit à son père: Mon père, donne-moi la part de bien qui doit me revenir. Et le père leur partagea son bien.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Peu de jours après, le plus jeune fils, ayant tout ramassé, partit pour un pays éloigné, où il dissipa son bien en vivant dans la débauche.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Lorsqu'il eut tout dépensé, une grande famine survint dans ce pays, et il commença à se trouver dans le besoin.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 alla se mettre au service d'un des habitants du pays, qui l'envoya dans ses champs garder les pourceaux.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 aurait bien voulu se rassasier des carouges que mangeaient les pourceaux, mais personne ne lui en donnait.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Étant rentré en lui-même, il se dit: Combien de mercenaires chez mon père ont du pain en abondance, et moi, ici, je meurs de faim!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 me lèverai, j'irai vers mon père, et je lui dirai: Mon père, j'ai péché contre le ciel et contre toi,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 ne suis plus digne d'être appelé ton fils; traite-moi comme l'un de tes mercenaires.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il se leva, et alla vers son père. Comme il était encore loin, son père le vit et fut ému de compassion, il courut se jeter à son cou et le baisa.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 fils lui dit: Mon père, j'ai péché contre le ciel et contre toi, je ne suis plus digne d'être appelé ton fils.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22 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Mais le père dit à ses serviteurs: Apportez vite la plus belle robe, et l'en revêtez; mettez-lui un anneau au doigt, et des souliers aux pieds.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23 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Amenez le veau gras, et tuez-le. Mangeons et réjouissons-nous;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24 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 mon fils que voici était mort, et il est revenu à la vie; il était perdu, et il est retrouvé. Et ils commencèrent à se réjouir.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Or, le fils aîné était dans les champs. Lorsqu'il revint et approcha de la maison, il entendit la musique et les danses.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26 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 appela un des serviteurs, et lui demanda ce que c'était.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serviteur lui dit: Ton frère est de retour, et, parce qu'il l'a retrouvé en bonne santé, ton père a tué le veau gras.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28 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 se mit en colère, et ne voulut pas entrer. Son père sortit, et le pria d'entrer.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29 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Mais il répondit à son père: Voici, il y a tant d'années que je te sers, sans avoir jamais transgressé tes ordres, et jamais tu ne m'as donné un chevreau pour que je me réjouisse avec mes amis.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quand ton fils est arrivé, celui qui a mangé ton bien avec des prostituées, c'est pour lui que tu as tué le veau gras!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 enfant, lui dit le père, tu es toujours avec moi, et tout ce que j'ai est à toi;</a:t>
            </a:r>
          </a:p>
          <a:p>
            <a:r>
              <a:rPr lang="fr-CA" sz="14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32 </a:t>
            </a:r>
            <a:r>
              <a:rPr lang="fr-CA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mais il fallait bien s'égayer et se réjouir, parce que ton frère que voici était mort et qu'il est revenu à la vie, parce qu'il était perdu et qu'il est retrouvé.</a:t>
            </a:r>
          </a:p>
        </p:txBody>
      </p:sp>
    </p:spTree>
    <p:extLst>
      <p:ext uri="{BB962C8B-B14F-4D97-AF65-F5344CB8AC3E}">
        <p14:creationId xmlns:p14="http://schemas.microsoft.com/office/powerpoint/2010/main" val="4008092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uverture très courue du nouveau Costco de Lévis | Radio-Canada.ca">
            <a:extLst>
              <a:ext uri="{FF2B5EF4-FFF2-40B4-BE49-F238E27FC236}">
                <a16:creationId xmlns:a16="http://schemas.microsoft.com/office/drawing/2014/main" id="{86908A3F-D1BC-4D5C-991A-14B82C316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1" y="800099"/>
            <a:ext cx="4873557" cy="282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arc du Grand-Coteau - Ville de Mascouche">
            <a:extLst>
              <a:ext uri="{FF2B5EF4-FFF2-40B4-BE49-F238E27FC236}">
                <a16:creationId xmlns:a16="http://schemas.microsoft.com/office/drawing/2014/main" id="{70964376-B853-4FAA-9A9E-A7C5326F5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2" y="3705309"/>
            <a:ext cx="4873665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x et Lili au Vietnam: Escapade à la mer - Part 1 : Da Nang">
            <a:extLst>
              <a:ext uri="{FF2B5EF4-FFF2-40B4-BE49-F238E27FC236}">
                <a16:creationId xmlns:a16="http://schemas.microsoft.com/office/drawing/2014/main" id="{E01DD412-FE5F-476F-9048-05F8D251A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501" y="874644"/>
            <a:ext cx="5981051" cy="539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6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'Oeil Régional - Le journal de la Vallée du Richelieu">
            <a:extLst>
              <a:ext uri="{FF2B5EF4-FFF2-40B4-BE49-F238E27FC236}">
                <a16:creationId xmlns:a16="http://schemas.microsoft.com/office/drawing/2014/main" id="{5D8ED863-5754-4689-95C9-81FDF5099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109" y="1844703"/>
            <a:ext cx="4298684" cy="40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 hommage à CCR à Rivière-du-Loup | infodimanche.com">
            <a:extLst>
              <a:ext uri="{FF2B5EF4-FFF2-40B4-BE49-F238E27FC236}">
                <a16:creationId xmlns:a16="http://schemas.microsoft.com/office/drawing/2014/main" id="{450475AB-8029-4899-9B5B-A76DDE4B4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3" y="1844703"/>
            <a:ext cx="5849888" cy="40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4F457D-F400-4892-97D7-2563A74F4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07" y="365125"/>
            <a:ext cx="10701793" cy="779863"/>
          </a:xfrm>
        </p:spPr>
        <p:txBody>
          <a:bodyPr/>
          <a:lstStyle/>
          <a:p>
            <a:r>
              <a:rPr lang="en-CA" dirty="0"/>
              <a:t>          FRÉQUENTATION D’UNE ÉGLISE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F1BD86-9590-4E8C-AA64-FFA3CB5CB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9912" y="1825625"/>
            <a:ext cx="5849888" cy="4351338"/>
          </a:xfrm>
        </p:spPr>
        <p:txBody>
          <a:bodyPr/>
          <a:lstStyle/>
          <a:p>
            <a:r>
              <a:rPr lang="en-CA" dirty="0"/>
              <a:t>            </a:t>
            </a:r>
            <a:r>
              <a:rPr lang="en-CA" sz="4400" dirty="0"/>
              <a:t>Avant Covid19</a:t>
            </a:r>
            <a:endParaRPr lang="fr-CA" sz="44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7AED60-C421-40C1-84C1-0E6C390DE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9238" y="1844703"/>
            <a:ext cx="4436828" cy="4332260"/>
          </a:xfrm>
        </p:spPr>
        <p:txBody>
          <a:bodyPr/>
          <a:lstStyle/>
          <a:p>
            <a:r>
              <a:rPr lang="en-CA" sz="4400" dirty="0"/>
              <a:t>Pendant Covid19</a:t>
            </a:r>
            <a:endParaRPr lang="fr-CA" sz="4400" dirty="0"/>
          </a:p>
        </p:txBody>
      </p:sp>
    </p:spTree>
    <p:extLst>
      <p:ext uri="{BB962C8B-B14F-4D97-AF65-F5344CB8AC3E}">
        <p14:creationId xmlns:p14="http://schemas.microsoft.com/office/powerpoint/2010/main" val="74854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4DE6BE-6603-40B7-91DA-5A46161A2A3A}"/>
              </a:ext>
            </a:extLst>
          </p:cNvPr>
          <p:cNvSpPr/>
          <p:nvPr/>
        </p:nvSpPr>
        <p:spPr>
          <a:xfrm>
            <a:off x="6096000" y="2066303"/>
            <a:ext cx="4614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Étant rentré en lui-même, il se dit: Combien de mercenaires chez mon père ont du pain en abondance,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5E90F-90AE-4389-B69A-ED786976AD2A}"/>
              </a:ext>
            </a:extLst>
          </p:cNvPr>
          <p:cNvSpPr/>
          <p:nvPr/>
        </p:nvSpPr>
        <p:spPr>
          <a:xfrm>
            <a:off x="1144987" y="505759"/>
            <a:ext cx="94859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28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 Pour fréquenter l'église il faut communier avec soi-même</a:t>
            </a:r>
            <a:r>
              <a:rPr lang="fr-CA" sz="28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CA" sz="28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100" name="Picture 4" descr="DISETTE OU FAMINE">
            <a:extLst>
              <a:ext uri="{FF2B5EF4-FFF2-40B4-BE49-F238E27FC236}">
                <a16:creationId xmlns:a16="http://schemas.microsoft.com/office/drawing/2014/main" id="{2AE05817-8E5E-4DC5-BB70-64B59D06F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65" y="3867536"/>
            <a:ext cx="4826442" cy="248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mment se nourrir pendant le mois de Ramadan ? - Marocaines du Monde">
            <a:extLst>
              <a:ext uri="{FF2B5EF4-FFF2-40B4-BE49-F238E27FC236}">
                <a16:creationId xmlns:a16="http://schemas.microsoft.com/office/drawing/2014/main" id="{80B1282D-33AD-4A73-9BD9-E2817760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87" y="1550669"/>
            <a:ext cx="4351190" cy="231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589BDB-2E71-437D-8AE5-9CA2ABD39982}"/>
              </a:ext>
            </a:extLst>
          </p:cNvPr>
          <p:cNvSpPr/>
          <p:nvPr/>
        </p:nvSpPr>
        <p:spPr>
          <a:xfrm>
            <a:off x="1144988" y="4791697"/>
            <a:ext cx="43511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moi, ici, je meurs de faim!</a:t>
            </a:r>
          </a:p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me lèverai, j'irai vers mon père, et je lui dirai: Mon père, j'ai péché contre le ciel et contre toi,</a:t>
            </a:r>
          </a:p>
        </p:txBody>
      </p:sp>
    </p:spTree>
    <p:extLst>
      <p:ext uri="{BB962C8B-B14F-4D97-AF65-F5344CB8AC3E}">
        <p14:creationId xmlns:p14="http://schemas.microsoft.com/office/powerpoint/2010/main" val="415228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7B438B-4E9F-4C3F-A819-4512E4DAE973}"/>
              </a:ext>
            </a:extLst>
          </p:cNvPr>
          <p:cNvSpPr/>
          <p:nvPr/>
        </p:nvSpPr>
        <p:spPr>
          <a:xfrm>
            <a:off x="458086" y="1054686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4000" b="1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introspection</a:t>
            </a:r>
            <a:endParaRPr lang="fr-CA" sz="4000" dirty="0"/>
          </a:p>
        </p:txBody>
      </p:sp>
      <p:pic>
        <p:nvPicPr>
          <p:cNvPr id="5122" name="Picture 2" descr="INTROSPECTION – Emmanuel Mensah Ministries">
            <a:extLst>
              <a:ext uri="{FF2B5EF4-FFF2-40B4-BE49-F238E27FC236}">
                <a16:creationId xmlns:a16="http://schemas.microsoft.com/office/drawing/2014/main" id="{0B09683F-4CF3-4717-A239-47D0A9D25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532" y="1500179"/>
            <a:ext cx="7294005" cy="433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1832BC-95D5-42BE-AD0E-A84382479929}"/>
              </a:ext>
            </a:extLst>
          </p:cNvPr>
          <p:cNvSpPr/>
          <p:nvPr/>
        </p:nvSpPr>
        <p:spPr>
          <a:xfrm>
            <a:off x="640966" y="1655805"/>
            <a:ext cx="28621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qui est le fait </a:t>
            </a:r>
            <a:r>
              <a:rPr lang="fr-CA" sz="2800" dirty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de regarder à l'intérieur de soi dans</a:t>
            </a:r>
            <a:r>
              <a:rPr lang="fr-CA" sz="2800" u="sng" dirty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 le but d'analyser l'état de notre âme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43377221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FC3184-ABF9-4852-94E9-9A535D8E97CA}"/>
              </a:ext>
            </a:extLst>
          </p:cNvPr>
          <p:cNvSpPr/>
          <p:nvPr/>
        </p:nvSpPr>
        <p:spPr>
          <a:xfrm>
            <a:off x="1566408" y="1728228"/>
            <a:ext cx="88418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 2: 16</a:t>
            </a:r>
            <a:r>
              <a:rPr lang="fr-CA" sz="32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(Bible de Jérusalem) : « </a:t>
            </a:r>
            <a:r>
              <a:rPr lang="fr-CA" sz="3200" i="1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Même les païens montrent que la réalité de la Loi est inscrite dans leur cœur : à preuve le témoignage de leur conscience, ainsi que les jugements intérieurs de blâmes ou d'éloges qu'ils portent sur leurs propres actions</a:t>
            </a:r>
            <a:r>
              <a:rPr lang="fr-CA" sz="3200" i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371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8D0080-BCFD-4438-A05F-DA9CF257E5DD}"/>
              </a:ext>
            </a:extLst>
          </p:cNvPr>
          <p:cNvSpPr/>
          <p:nvPr/>
        </p:nvSpPr>
        <p:spPr>
          <a:xfrm>
            <a:off x="1280160" y="1557924"/>
            <a:ext cx="95177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3200" i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 monde nous incite sans cesse à allumer la radio, la télévision, à donner un coup de fil ou à regarder un film, faire de l'internet. Nous sommes sans doute nombreux à redouter de découvrir que, livrés à nos propres pensées et sentiments, nous ne serions pour nous-mêmes qu'une bien piètre compagnie.</a:t>
            </a: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(John Freeman)</a:t>
            </a:r>
            <a:endParaRPr lang="fr-CA" sz="32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14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de intérieur et Cloud, comment avoir accès à tout par le vide ...">
            <a:extLst>
              <a:ext uri="{FF2B5EF4-FFF2-40B4-BE49-F238E27FC236}">
                <a16:creationId xmlns:a16="http://schemas.microsoft.com/office/drawing/2014/main" id="{69CF12C4-6464-4335-A23E-491033D5A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22" y="2328280"/>
            <a:ext cx="5785899" cy="366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681C22-5A5F-4D68-A63A-EB923D516D4B}"/>
              </a:ext>
            </a:extLst>
          </p:cNvPr>
          <p:cNvSpPr/>
          <p:nvPr/>
        </p:nvSpPr>
        <p:spPr>
          <a:xfrm>
            <a:off x="742122" y="867922"/>
            <a:ext cx="57858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b="1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Beaucoup de personnes entre en eux-mêmes et ils ne trouvent rien.</a:t>
            </a:r>
            <a:endParaRPr lang="fr-CA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466B19-1F64-44BF-A443-F5BA86708146}"/>
              </a:ext>
            </a:extLst>
          </p:cNvPr>
          <p:cNvSpPr/>
          <p:nvPr/>
        </p:nvSpPr>
        <p:spPr>
          <a:xfrm>
            <a:off x="6997147" y="3861209"/>
            <a:ext cx="45400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2800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Pouvons-nous admettre que</a:t>
            </a:r>
            <a:r>
              <a:rPr lang="fr-CA" sz="2800" u="sng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bien souvent, le sanctuaire intérieure de notre cœur est un lieu bien peu fréquenté.</a:t>
            </a:r>
            <a:endParaRPr lang="fr-CA" sz="28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30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DB162B-CB7F-4E89-B33C-3380588E0F2F}"/>
              </a:ext>
            </a:extLst>
          </p:cNvPr>
          <p:cNvSpPr/>
          <p:nvPr/>
        </p:nvSpPr>
        <p:spPr>
          <a:xfrm>
            <a:off x="1028227" y="715819"/>
            <a:ext cx="9849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32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CA" sz="32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Pour fréquenter l'église il faut communier avec Dieu.</a:t>
            </a:r>
            <a:endParaRPr lang="fr-CA" sz="32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5CCB58-43A8-41B3-A041-E6E80C48261B}"/>
              </a:ext>
            </a:extLst>
          </p:cNvPr>
          <p:cNvSpPr/>
          <p:nvPr/>
        </p:nvSpPr>
        <p:spPr>
          <a:xfrm>
            <a:off x="3045100" y="4742840"/>
            <a:ext cx="37055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Comme il était encore loin, son père le vit et fut ému de compassion, il courut se jeter à son cou et le baisa. </a:t>
            </a:r>
            <a:endParaRPr lang="fr-CA" sz="2400" dirty="0"/>
          </a:p>
        </p:txBody>
      </p:sp>
      <p:pic>
        <p:nvPicPr>
          <p:cNvPr id="1026" name="Picture 2" descr="Premiers pas de bébé : quand faut-il s'inquiéter ? - Magicmaman.com">
            <a:extLst>
              <a:ext uri="{FF2B5EF4-FFF2-40B4-BE49-F238E27FC236}">
                <a16:creationId xmlns:a16="http://schemas.microsoft.com/office/drawing/2014/main" id="{3B19375D-8243-4C78-8348-21C0C0B0D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85" y="1478943"/>
            <a:ext cx="4663256" cy="262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arles René Darrieux | Le retour du fils prodigue | MutualArt">
            <a:extLst>
              <a:ext uri="{FF2B5EF4-FFF2-40B4-BE49-F238E27FC236}">
                <a16:creationId xmlns:a16="http://schemas.microsoft.com/office/drawing/2014/main" id="{B017A810-A434-44A5-9EFD-F0E86BF86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612" y="1478943"/>
            <a:ext cx="4039513" cy="501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659995-553F-4159-90CF-25892A7470BC}"/>
              </a:ext>
            </a:extLst>
          </p:cNvPr>
          <p:cNvSpPr/>
          <p:nvPr/>
        </p:nvSpPr>
        <p:spPr>
          <a:xfrm>
            <a:off x="876699" y="4099100"/>
            <a:ext cx="4957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V. 20 </a:t>
            </a:r>
            <a:r>
              <a:rPr lang="fr-CA" sz="2400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Et il se leva, et alla vers son père. </a:t>
            </a:r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1552408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5E9170-161C-4F32-A1C0-C347DE300773}"/>
              </a:ext>
            </a:extLst>
          </p:cNvPr>
          <p:cNvSpPr/>
          <p:nvPr/>
        </p:nvSpPr>
        <p:spPr>
          <a:xfrm>
            <a:off x="1178118" y="1297560"/>
            <a:ext cx="39186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Co 5:19  « </a:t>
            </a:r>
            <a:r>
              <a:rPr lang="fr-CA" sz="3200" i="1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Car Dieu était en Christ, réconciliant le monde avec lui-même, en n'imputant point aux hommes leurs offenses, et il a mis en nous la parole de la réconciliation.</a:t>
            </a:r>
            <a:r>
              <a:rPr lang="fr-CA" sz="3200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fr-CA" sz="32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2Co 5, 17-21 Notre ministère consiste à travailler à la ...">
            <a:extLst>
              <a:ext uri="{FF2B5EF4-FFF2-40B4-BE49-F238E27FC236}">
                <a16:creationId xmlns:a16="http://schemas.microsoft.com/office/drawing/2014/main" id="{A02AEF69-4D89-4068-8E1A-18AA71AE1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316" y="1297561"/>
            <a:ext cx="4767422" cy="445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295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ite Ribbon Binds Beautifully Decorated Stock Footage Video ...">
            <a:extLst>
              <a:ext uri="{FF2B5EF4-FFF2-40B4-BE49-F238E27FC236}">
                <a16:creationId xmlns:a16="http://schemas.microsoft.com/office/drawing/2014/main" id="{4FC186B6-3364-4158-A791-60F1DB0D3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671" y="970059"/>
            <a:ext cx="8420100" cy="473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22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e Père prodigue : Lc 15, 11-32">
            <a:extLst>
              <a:ext uri="{FF2B5EF4-FFF2-40B4-BE49-F238E27FC236}">
                <a16:creationId xmlns:a16="http://schemas.microsoft.com/office/drawing/2014/main" id="{9E787A4A-1FDD-4B39-8612-3B6628CC9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718" y="721029"/>
            <a:ext cx="5836256" cy="536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499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elebrations – Hire A Limo">
            <a:extLst>
              <a:ext uri="{FF2B5EF4-FFF2-40B4-BE49-F238E27FC236}">
                <a16:creationId xmlns:a16="http://schemas.microsoft.com/office/drawing/2014/main" id="{998F9796-A36B-40A4-A1E3-EBB3E6412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30" y="1566407"/>
            <a:ext cx="5703550" cy="43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y Independence Matters to Me!">
            <a:extLst>
              <a:ext uri="{FF2B5EF4-FFF2-40B4-BE49-F238E27FC236}">
                <a16:creationId xmlns:a16="http://schemas.microsoft.com/office/drawing/2014/main" id="{2A2CD5A4-26D4-4668-9AA1-F4ACFADE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0" y="2433188"/>
            <a:ext cx="5144493" cy="341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F6FEB1-1AE6-428B-B1D1-52D2E1F443D2}"/>
              </a:ext>
            </a:extLst>
          </p:cNvPr>
          <p:cNvSpPr/>
          <p:nvPr/>
        </p:nvSpPr>
        <p:spPr>
          <a:xfrm>
            <a:off x="906449" y="911120"/>
            <a:ext cx="4683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CA" sz="54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CA" sz="54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IENVENUE</a:t>
            </a:r>
          </a:p>
          <a:p>
            <a:pPr algn="just">
              <a:spcAft>
                <a:spcPts val="0"/>
              </a:spcAft>
            </a:pPr>
            <a:r>
              <a:rPr lang="fr-CA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Y A PLUS DE JOIE DANS LA CIEL POUR UN SEUL PÉCHEUR QUI SE REPEND…..</a:t>
            </a:r>
          </a:p>
        </p:txBody>
      </p:sp>
    </p:spTree>
    <p:extLst>
      <p:ext uri="{BB962C8B-B14F-4D97-AF65-F5344CB8AC3E}">
        <p14:creationId xmlns:p14="http://schemas.microsoft.com/office/powerpoint/2010/main" val="3330386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2DBECA-F3C5-4158-9512-7EBDFB192FDE}"/>
              </a:ext>
            </a:extLst>
          </p:cNvPr>
          <p:cNvSpPr/>
          <p:nvPr/>
        </p:nvSpPr>
        <p:spPr>
          <a:xfrm>
            <a:off x="993912" y="682790"/>
            <a:ext cx="9907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2800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 Pour fréquenter l'église il faut communier avec nos frères.</a:t>
            </a:r>
            <a:endParaRPr lang="fr-CA" sz="28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E10EE0-A452-484B-A66C-46904E401094}"/>
              </a:ext>
            </a:extLst>
          </p:cNvPr>
          <p:cNvSpPr/>
          <p:nvPr/>
        </p:nvSpPr>
        <p:spPr>
          <a:xfrm>
            <a:off x="918637" y="2405387"/>
            <a:ext cx="44103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Or, le fils aîné était dans les champs. Lorsqu'il revint et approcha de la maison, il entendit la musique et les danses.</a:t>
            </a:r>
          </a:p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appela un des serviteurs, et lui demanda ce que c'était.</a:t>
            </a:r>
          </a:p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serviteur lui dit: Ton frère est de retour, et, parce qu'il l'a retrouvé en bonne santé, ton père a tué le veau gras.</a:t>
            </a:r>
          </a:p>
          <a:p>
            <a:r>
              <a:rPr lang="fr-CA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28 </a:t>
            </a:r>
            <a:r>
              <a:rPr lang="fr-C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se mit en colère, et ne voulut pas entrer. Son père sortit, et le pria d'entrer.</a:t>
            </a:r>
          </a:p>
        </p:txBody>
      </p:sp>
      <p:pic>
        <p:nvPicPr>
          <p:cNvPr id="1026" name="Picture 2" descr="La colère : simple émotion ou vrai péché ? - Vivre en chrétien ...">
            <a:extLst>
              <a:ext uri="{FF2B5EF4-FFF2-40B4-BE49-F238E27FC236}">
                <a16:creationId xmlns:a16="http://schemas.microsoft.com/office/drawing/2014/main" id="{7A55EDE4-052F-408D-B1C0-1984B1612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21" y="2138900"/>
            <a:ext cx="5823342" cy="357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119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E0DDAE-AB32-4A75-B2BB-ACCE611A4F18}"/>
              </a:ext>
            </a:extLst>
          </p:cNvPr>
          <p:cNvSpPr/>
          <p:nvPr/>
        </p:nvSpPr>
        <p:spPr>
          <a:xfrm>
            <a:off x="1296061" y="1775936"/>
            <a:ext cx="94461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 12:10 (Parole Vivante) : « </a:t>
            </a:r>
            <a:r>
              <a:rPr lang="fr-CA" sz="3200" i="1" kern="1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Comme les membres d'une même famille, aimez-vous en frères, d'une affection vrai et profonde. Estimez-vous mutuellement. Placez toujours l'autre au-dessus de vous et honorez-le comme vous étant supérieur. Soyez le premier à témoigner les égards</a:t>
            </a:r>
            <a:r>
              <a:rPr lang="fr-CA" sz="3200" i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fr-CA" sz="32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fr-CA" sz="32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698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ouveau livre pour Colette Portelance | Livres | Arts et spectacles">
            <a:extLst>
              <a:ext uri="{FF2B5EF4-FFF2-40B4-BE49-F238E27FC236}">
                <a16:creationId xmlns:a16="http://schemas.microsoft.com/office/drawing/2014/main" id="{357B0B4F-0FFF-4789-A21E-D2C9DB84C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12" y="1055412"/>
            <a:ext cx="2000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OLETTE PORTELANCE - Relation d&amp;#39;aide et amour de soi ...">
            <a:extLst>
              <a:ext uri="{FF2B5EF4-FFF2-40B4-BE49-F238E27FC236}">
                <a16:creationId xmlns:a16="http://schemas.microsoft.com/office/drawing/2014/main" id="{0CB81E7A-DEEA-45B1-A6ED-DCD2615FC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785" y="1055412"/>
            <a:ext cx="3325978" cy="490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FB7437-6388-458A-8E64-FBB3BBD9EA2D}"/>
              </a:ext>
            </a:extLst>
          </p:cNvPr>
          <p:cNvSpPr/>
          <p:nvPr/>
        </p:nvSpPr>
        <p:spPr>
          <a:xfrm>
            <a:off x="5473149" y="334141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A" sz="2400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« </a:t>
            </a:r>
            <a:r>
              <a:rPr lang="fr-CA" sz="2400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La personne qui juge se libère de ses problèmes, de ses difficultés, de ses frustrations, de ses déceptions, de ses souffrances en les projetant sur les autres.</a:t>
            </a:r>
            <a:r>
              <a:rPr lang="fr-CA" sz="2400" i="1" u="sng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 Elle ne prend pas la responsabilité de son vécu parce qu'elle a peur de son émotion</a:t>
            </a:r>
            <a:r>
              <a:rPr lang="fr-CA" sz="2400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 et se sent elle-même coupable de ce qu'elle vit.</a:t>
            </a:r>
            <a:r>
              <a:rPr lang="fr-CA" sz="2400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 »</a:t>
            </a:r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821396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 projection psychologique : l'art de rejeter la faute sur les ...">
            <a:extLst>
              <a:ext uri="{FF2B5EF4-FFF2-40B4-BE49-F238E27FC236}">
                <a16:creationId xmlns:a16="http://schemas.microsoft.com/office/drawing/2014/main" id="{E08ACF61-293E-4AC2-9CD7-DACE18D8B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13" y="3587013"/>
            <a:ext cx="4161063" cy="23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97104B-69B0-46AC-BE5D-42DABC61383C}"/>
              </a:ext>
            </a:extLst>
          </p:cNvPr>
          <p:cNvSpPr/>
          <p:nvPr/>
        </p:nvSpPr>
        <p:spPr>
          <a:xfrm>
            <a:off x="912232" y="2771515"/>
            <a:ext cx="44050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 </a:t>
            </a:r>
            <a:r>
              <a:rPr lang="fr-CA" sz="5400" i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PROJECTION </a:t>
            </a:r>
            <a:endParaRPr lang="fr-CA" sz="5400" dirty="0"/>
          </a:p>
        </p:txBody>
      </p:sp>
      <p:pic>
        <p:nvPicPr>
          <p:cNvPr id="3078" name="Picture 6" descr="conseiller-se-questionner-800x600 | Conseiller">
            <a:extLst>
              <a:ext uri="{FF2B5EF4-FFF2-40B4-BE49-F238E27FC236}">
                <a16:creationId xmlns:a16="http://schemas.microsoft.com/office/drawing/2014/main" id="{D1247A79-90DA-48A3-B935-D5F536E14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98" y="914400"/>
            <a:ext cx="3794979" cy="241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ucun changement ne peut s'opérer sans une prise de conscience. Ça ...">
            <a:extLst>
              <a:ext uri="{FF2B5EF4-FFF2-40B4-BE49-F238E27FC236}">
                <a16:creationId xmlns:a16="http://schemas.microsoft.com/office/drawing/2014/main" id="{D48EA2CD-D309-4FC2-A328-4D3FFFCB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98" y="3330914"/>
            <a:ext cx="3794979" cy="261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516F93-4055-448F-8FF8-EA7319C37D91}"/>
              </a:ext>
            </a:extLst>
          </p:cNvPr>
          <p:cNvSpPr/>
          <p:nvPr/>
        </p:nvSpPr>
        <p:spPr>
          <a:xfrm>
            <a:off x="1034213" y="914400"/>
            <a:ext cx="53904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b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Projection = Action de jeter</a:t>
            </a:r>
          </a:p>
          <a:p>
            <a:r>
              <a:rPr lang="fr-CA" sz="2400" b="1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Projeter = Jeter dehors ou par terre</a:t>
            </a:r>
          </a:p>
          <a:p>
            <a:r>
              <a:rPr lang="fr-CA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Un homme sage a écrit: ‘</a:t>
            </a:r>
            <a:r>
              <a:rPr lang="fr-CA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’TOUT CE QUI TE DÉRANGE CHEZ LES AUTRES, C’EST SEULEMENT UNE PROJECTION DE CE QUE TU N’A PAS RÉSOLU EN TOI-MÊME</a:t>
            </a:r>
            <a:r>
              <a:rPr lang="fr-CA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’’</a:t>
            </a:r>
            <a:endParaRPr lang="fr-CA" i="1" u="sng" dirty="0"/>
          </a:p>
        </p:txBody>
      </p:sp>
    </p:spTree>
    <p:extLst>
      <p:ext uri="{BB962C8B-B14F-4D97-AF65-F5344CB8AC3E}">
        <p14:creationId xmlns:p14="http://schemas.microsoft.com/office/powerpoint/2010/main" val="2675839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ablo neruda Il meurt lentement Aborder et séduire Poésie">
            <a:extLst>
              <a:ext uri="{FF2B5EF4-FFF2-40B4-BE49-F238E27FC236}">
                <a16:creationId xmlns:a16="http://schemas.microsoft.com/office/drawing/2014/main" id="{67E52315-F129-43C0-A521-743D94A25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68" y="1390335"/>
            <a:ext cx="4392954" cy="379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A68D28-8006-46C2-864C-9B3283A24181}"/>
              </a:ext>
            </a:extLst>
          </p:cNvPr>
          <p:cNvSpPr/>
          <p:nvPr/>
        </p:nvSpPr>
        <p:spPr>
          <a:xfrm>
            <a:off x="6096000" y="1390335"/>
            <a:ext cx="52107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3600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Notre cœur peut être un petit sanctuaire accessible à tous ou bien rester </a:t>
            </a:r>
            <a:r>
              <a:rPr lang="fr-CA" sz="3600" b="1" i="1" u="sng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l'église la moins fréquentée</a:t>
            </a:r>
            <a:r>
              <a:rPr lang="fr-CA" sz="3600" i="1" u="sng" dirty="0">
                <a:latin typeface="Times New Roman" panose="020206030504050203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.</a:t>
            </a:r>
            <a:endParaRPr lang="fr-CA" sz="3600" i="1" u="sng" dirty="0"/>
          </a:p>
        </p:txBody>
      </p:sp>
    </p:spTree>
    <p:extLst>
      <p:ext uri="{BB962C8B-B14F-4D97-AF65-F5344CB8AC3E}">
        <p14:creationId xmlns:p14="http://schemas.microsoft.com/office/powerpoint/2010/main" val="14311485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1225</Words>
  <Application>Microsoft Office PowerPoint</Application>
  <PresentationFormat>Grand écran</PresentationFormat>
  <Paragraphs>57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Thème Office</vt:lpstr>
      <vt:lpstr>L’ÉGLISE LA MOINS FRÉQUENTÉE</vt:lpstr>
      <vt:lpstr>Présentation PowerPoint</vt:lpstr>
      <vt:lpstr>Présentation PowerPoint</vt:lpstr>
      <vt:lpstr>          FRÉQUENTATION D’UNE ÉGLISE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L’ÉGLISE LA MOINS FRÉQUENTÉE</dc:title>
  <dc:creator>Utilisateur</dc:creator>
  <cp:lastModifiedBy>Utilisateur</cp:lastModifiedBy>
  <cp:revision>32</cp:revision>
  <dcterms:created xsi:type="dcterms:W3CDTF">2020-04-22T18:31:33Z</dcterms:created>
  <dcterms:modified xsi:type="dcterms:W3CDTF">2020-06-27T13:23:48Z</dcterms:modified>
</cp:coreProperties>
</file>