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73" r:id="rId5"/>
    <p:sldId id="274" r:id="rId6"/>
    <p:sldId id="264" r:id="rId7"/>
    <p:sldId id="262" r:id="rId8"/>
    <p:sldId id="261" r:id="rId9"/>
    <p:sldId id="279" r:id="rId10"/>
    <p:sldId id="278" r:id="rId11"/>
    <p:sldId id="275" r:id="rId12"/>
    <p:sldId id="263" r:id="rId13"/>
    <p:sldId id="270" r:id="rId14"/>
    <p:sldId id="271" r:id="rId15"/>
    <p:sldId id="276" r:id="rId16"/>
    <p:sldId id="277" r:id="rId17"/>
    <p:sldId id="267" r:id="rId18"/>
    <p:sldId id="268" r:id="rId19"/>
    <p:sldId id="269" r:id="rId20"/>
    <p:sldId id="266" r:id="rId21"/>
    <p:sldId id="272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30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9DDF0C-6121-4B5F-B594-30FA85CEE8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2A1A82D-14AC-4D57-A9A4-C6125B2AD0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B8C1F6-64DB-4E24-B107-96B6853F7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D06AF-7D31-4D54-A8DF-49BE9A06E157}" type="datetimeFigureOut">
              <a:rPr lang="fr-CA" smtClean="0"/>
              <a:t>2020-01-18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FC4067-C083-4F91-AF64-DEF38BF00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4A10D3-9789-424B-B759-83EF332C2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27F4A-3501-4D99-9194-83E058ACBBE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82538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274C96-09B5-4498-ABD9-E4A8813A6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D81AB20-9559-4D9E-A91B-17A72F8014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E7B85B-299C-4123-ADF7-E261709DF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D06AF-7D31-4D54-A8DF-49BE9A06E157}" type="datetimeFigureOut">
              <a:rPr lang="fr-CA" smtClean="0"/>
              <a:t>2020-01-18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564270C-E60D-4AF0-ABCB-818415616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5ABAD3-978B-47E7-B032-8C9F07F55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27F4A-3501-4D99-9194-83E058ACBBE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64795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5BD6B8-D3A3-484E-A048-15C75EA2F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EC862F-D0B9-49FB-9EBD-09730115A2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AEA117-017E-44A8-B7C7-0402034CF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D06AF-7D31-4D54-A8DF-49BE9A06E157}" type="datetimeFigureOut">
              <a:rPr lang="fr-CA" smtClean="0"/>
              <a:t>2020-01-18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176FA6-7ED3-4AAE-BCFE-B1F3D5D86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145E8F-C929-40A1-A60F-C9070A933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27F4A-3501-4D99-9194-83E058ACBBE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81355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632909-657C-4CE1-A994-983BC9132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91D7C1-B280-4219-A05C-F9FE8AEB73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FAB9D19-BEC5-40BD-B976-72E497643A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3978BCE-601E-4228-9B30-9FAB8EF02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D06AF-7D31-4D54-A8DF-49BE9A06E157}" type="datetimeFigureOut">
              <a:rPr lang="fr-CA" smtClean="0"/>
              <a:t>2020-01-18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9FEF831-A99F-445E-BA91-FDD2DBF4E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804D125-3312-4DED-833A-22578F526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27F4A-3501-4D99-9194-83E058ACBBE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08390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CD0D60-739D-4620-BD50-F877EAAFF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1CA31F-EDC6-47A1-A083-13F26BAD2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87D76B0-CD72-4CBF-9827-E6911AB777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CBE45C0-8351-40CF-A9A7-DAD8809E95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6011A1B-350E-4A27-BEDE-8814FCC370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C7286B9-37C5-418E-85C1-BB43E7EB9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D06AF-7D31-4D54-A8DF-49BE9A06E157}" type="datetimeFigureOut">
              <a:rPr lang="fr-CA" smtClean="0"/>
              <a:t>2020-01-18</a:t>
            </a:fld>
            <a:endParaRPr lang="fr-C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9DCC4FE-2954-443E-9539-052BAC33F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CC1FC20-FB4F-4204-9F93-EA2970DB7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27F4A-3501-4D99-9194-83E058ACBBE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3360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14726D-854C-4AF4-BBEC-1B4A08E54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467837-CF4D-4758-B348-A1D889E91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D06AF-7D31-4D54-A8DF-49BE9A06E157}" type="datetimeFigureOut">
              <a:rPr lang="fr-CA" smtClean="0"/>
              <a:t>2020-01-18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3BE9724-0276-4EC3-8AF9-3F5F76D79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4C35A6A-F2A4-4F32-A104-0069EF80E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27F4A-3501-4D99-9194-83E058ACBBE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84416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E8E29F6-CAD5-43ED-9E09-CE4F3D7E0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D06AF-7D31-4D54-A8DF-49BE9A06E157}" type="datetimeFigureOut">
              <a:rPr lang="fr-CA" smtClean="0"/>
              <a:t>2020-01-18</a:t>
            </a:fld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234465-12F4-4541-9E07-978D75B42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714496-C021-4B6B-8D29-A16DBDCD5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27F4A-3501-4D99-9194-83E058ACBBE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79171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9E755B-3749-4A77-8B80-1B60F9A04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7BBA4F3-025A-4CC1-A7FD-06E5E5578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369C31E-B51E-4B43-8F58-AD740837E6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AE9D79A-8BCB-4884-AC5D-1813CC44F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D06AF-7D31-4D54-A8DF-49BE9A06E157}" type="datetimeFigureOut">
              <a:rPr lang="fr-CA" smtClean="0"/>
              <a:t>2020-01-18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F120362-31B9-40A7-8F65-68A9F0A8B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FD70CF-330A-4F56-A688-575E68DB5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27F4A-3501-4D99-9194-83E058ACBBE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78250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45CE37-3043-4635-BD31-915C0186B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7108983-7B64-46E6-B288-E744939055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C13A2AC-8BE8-44FF-B280-D3295D9AF6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A830E73-B3C2-4DBE-9D6F-678D00780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D06AF-7D31-4D54-A8DF-49BE9A06E157}" type="datetimeFigureOut">
              <a:rPr lang="fr-CA" smtClean="0"/>
              <a:t>2020-01-18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9B9FC0-446B-461C-9C19-36F1ECF6F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45187E6-D865-422B-8BEE-B807A3CA8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27F4A-3501-4D99-9194-83E058ACBBE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97553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D1EA4E-DB92-4B73-8923-48F5FC54D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832988E-9F76-4DCA-AD81-CB668E31F6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95D3FB-B3B3-451E-B042-A6959990C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D06AF-7D31-4D54-A8DF-49BE9A06E157}" type="datetimeFigureOut">
              <a:rPr lang="fr-CA" smtClean="0"/>
              <a:t>2020-01-18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5440DF-862F-450E-8139-0DFA5BC6B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CDD993-6180-4CA0-9FCE-094C1C822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27F4A-3501-4D99-9194-83E058ACBBE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25819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536D140-3558-4E09-A4BB-3D53397071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E5E6B40-45A0-49C9-A685-D6DD1837DC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0D4527D-6689-4270-BF7E-3A031B822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D06AF-7D31-4D54-A8DF-49BE9A06E157}" type="datetimeFigureOut">
              <a:rPr lang="fr-CA" smtClean="0"/>
              <a:t>2020-01-18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4D1B7C-C52A-4D2D-84DB-BD1BAC797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0F6696-1439-4959-AFC6-08888A23F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27F4A-3501-4D99-9194-83E058ACBBE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49182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3C974EA-165D-4CDF-8BB5-B23BCAF08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C50D85A-D8AF-4B43-B3BF-8D40591F9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964C9E-28B8-49CE-894C-4F20D1D7F4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D06AF-7D31-4D54-A8DF-49BE9A06E157}" type="datetimeFigureOut">
              <a:rPr lang="fr-CA" smtClean="0"/>
              <a:t>2020-01-18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940ECB-CD63-438A-B5E1-556421F084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989CBB-EAAA-4FE9-9F3C-F00050637A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27F4A-3501-4D99-9194-83E058ACBBE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19337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11" Type="http://schemas.openxmlformats.org/officeDocument/2006/relationships/image" Target="../media/image32.jpeg"/><Relationship Id="rId5" Type="http://schemas.openxmlformats.org/officeDocument/2006/relationships/image" Target="../media/image27.jpeg"/><Relationship Id="rId10" Type="http://schemas.openxmlformats.org/officeDocument/2006/relationships/image" Target="../media/image31.jpeg"/><Relationship Id="rId4" Type="http://schemas.openxmlformats.org/officeDocument/2006/relationships/image" Target="../media/image26.jpeg"/><Relationship Id="rId9" Type="http://schemas.openxmlformats.org/officeDocument/2006/relationships/image" Target="../media/image1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73F04D-20B5-4482-9867-4F764F1AC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LUC 10: 25-37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69E05C-2F4C-480E-9B60-F6E90930E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1622"/>
            <a:ext cx="10515600" cy="486032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fr-CA" sz="2900" dirty="0"/>
              <a:t>Un docteur de la loi se leva, et dit à Jésus, pour l'éprouver: Maître, que dois-je faire pour hériter la vie éternelle?</a:t>
            </a:r>
          </a:p>
          <a:p>
            <a:pPr marL="0" indent="0">
              <a:buNone/>
            </a:pPr>
            <a:r>
              <a:rPr lang="fr-CA" sz="2900" dirty="0"/>
              <a:t>Jésus lui dit: Qu'est-il écrit dans la loi? Qu'y lis-tu?</a:t>
            </a:r>
            <a:r>
              <a:rPr lang="fr-CA" sz="2900" b="1" baseline="30000" dirty="0"/>
              <a:t> </a:t>
            </a:r>
            <a:r>
              <a:rPr lang="fr-CA" sz="2900" dirty="0"/>
              <a:t>Il répondit: Tu aimeras le Seigneur, ton Dieu, de tout ton </a:t>
            </a:r>
            <a:r>
              <a:rPr lang="fr-CA" sz="2900" dirty="0" err="1"/>
              <a:t>coeur</a:t>
            </a:r>
            <a:r>
              <a:rPr lang="fr-CA" sz="2900" dirty="0"/>
              <a:t>, de toute ton âme, de toute ta force, et de toute ta pensée; et ton prochain comme toi-même.</a:t>
            </a:r>
            <a:r>
              <a:rPr lang="fr-CA" sz="2900" b="1" baseline="30000" dirty="0"/>
              <a:t> </a:t>
            </a:r>
          </a:p>
          <a:p>
            <a:pPr marL="0" indent="0">
              <a:buNone/>
            </a:pPr>
            <a:r>
              <a:rPr lang="fr-CA" sz="2900" dirty="0"/>
              <a:t>Tu as bien répondu, lui dit Jésus; fais cela, et tu vivras. Mais lui, voulant se justifier, dit à Jésus: </a:t>
            </a:r>
            <a:r>
              <a:rPr lang="fr-CA" sz="2900" b="1" dirty="0"/>
              <a:t>Et qui est mon prochain</a:t>
            </a:r>
            <a:r>
              <a:rPr lang="fr-CA" sz="2900" dirty="0"/>
              <a:t>?</a:t>
            </a:r>
          </a:p>
          <a:p>
            <a:pPr marL="0" indent="0">
              <a:buNone/>
            </a:pPr>
            <a:r>
              <a:rPr lang="fr-CA" sz="2900" dirty="0"/>
              <a:t>Jésus lui répondit: Un homme descendait de Jérusalem à Jéricho. Il tomba au milieu des brigands, qui le dépouillèrent, le chargèrent de coups, et s'en allèrent, le laissant à demi mort.</a:t>
            </a:r>
          </a:p>
          <a:p>
            <a:pPr marL="0" indent="0">
              <a:buNone/>
            </a:pPr>
            <a:r>
              <a:rPr lang="fr-CA" sz="2900" dirty="0"/>
              <a:t>Un sacrificateur, qui par hasard descendait par le même chemin, ayant vu cet homme, </a:t>
            </a:r>
            <a:r>
              <a:rPr lang="fr-CA" sz="2900" b="1" dirty="0"/>
              <a:t>passa outre</a:t>
            </a:r>
            <a:r>
              <a:rPr lang="fr-CA" sz="2900" dirty="0"/>
              <a:t>.</a:t>
            </a:r>
          </a:p>
          <a:p>
            <a:pPr marL="0" indent="0">
              <a:buNone/>
            </a:pPr>
            <a:r>
              <a:rPr lang="fr-CA" sz="2900" dirty="0"/>
              <a:t>Un Lévite, qui arriva aussi dans ce lieu, l'ayant vu, </a:t>
            </a:r>
            <a:r>
              <a:rPr lang="fr-CA" sz="2900" b="1" dirty="0"/>
              <a:t>passa outre</a:t>
            </a:r>
            <a:r>
              <a:rPr lang="fr-CA" sz="2900" dirty="0"/>
              <a:t>.</a:t>
            </a:r>
          </a:p>
          <a:p>
            <a:pPr marL="0" indent="0">
              <a:buNone/>
            </a:pPr>
            <a:r>
              <a:rPr lang="fr-CA" sz="2900" dirty="0"/>
              <a:t>Mais un Samaritain, qui voyageait, étant venu là, fut </a:t>
            </a:r>
            <a:r>
              <a:rPr lang="fr-CA" sz="2900" b="1" dirty="0"/>
              <a:t>ému de compassion </a:t>
            </a:r>
            <a:r>
              <a:rPr lang="fr-CA" sz="2900" dirty="0"/>
              <a:t>lorsqu'il le vit.</a:t>
            </a:r>
          </a:p>
          <a:p>
            <a:pPr marL="0" indent="0">
              <a:buNone/>
            </a:pPr>
            <a:r>
              <a:rPr lang="fr-CA" sz="2900" dirty="0"/>
              <a:t>Il s'approcha, et banda ses plaies, en y versant de l'huile et du vin; puis il le mit sur sa propre monture, </a:t>
            </a:r>
            <a:r>
              <a:rPr lang="fr-CA" sz="2900" b="1" dirty="0"/>
              <a:t>le conduisit à une hôtellerie</a:t>
            </a:r>
            <a:r>
              <a:rPr lang="fr-CA" sz="2900" dirty="0"/>
              <a:t>, et prit </a:t>
            </a:r>
            <a:r>
              <a:rPr lang="fr-CA" sz="2900" b="1" dirty="0"/>
              <a:t>soin de lui</a:t>
            </a:r>
            <a:r>
              <a:rPr lang="fr-CA" sz="2900" dirty="0"/>
              <a:t>.</a:t>
            </a:r>
          </a:p>
          <a:p>
            <a:pPr marL="0" indent="0">
              <a:buNone/>
            </a:pPr>
            <a:r>
              <a:rPr lang="fr-CA" sz="2900" dirty="0"/>
              <a:t>Le lendemain, il tira deux deniers, les donna à l'hôte, et dit: </a:t>
            </a:r>
            <a:r>
              <a:rPr lang="fr-CA" sz="2900" b="1" dirty="0"/>
              <a:t>Aie soin de lui</a:t>
            </a:r>
            <a:r>
              <a:rPr lang="fr-CA" sz="2900" dirty="0"/>
              <a:t>, et ce que tu dépenseras de plus, je te le rendrai à mon retour.</a:t>
            </a:r>
          </a:p>
          <a:p>
            <a:pPr marL="0" indent="0">
              <a:buNone/>
            </a:pPr>
            <a:r>
              <a:rPr lang="fr-CA" sz="2900" dirty="0"/>
              <a:t>Lequel de ces trois te semble </a:t>
            </a:r>
            <a:r>
              <a:rPr lang="fr-CA" sz="2900" b="1" dirty="0"/>
              <a:t>avoir été le prochain </a:t>
            </a:r>
            <a:r>
              <a:rPr lang="fr-CA" sz="2900" dirty="0"/>
              <a:t>de celui qui était tombé au milieu des brigands?</a:t>
            </a:r>
          </a:p>
          <a:p>
            <a:pPr marL="0" indent="0">
              <a:buNone/>
            </a:pPr>
            <a:r>
              <a:rPr lang="fr-CA" sz="2900" dirty="0"/>
              <a:t>C'est celui qui a exercé la miséricorde envers lui, répondit le docteur de la loi. Et Jésus lui dit: </a:t>
            </a:r>
            <a:r>
              <a:rPr lang="fr-CA" sz="2900" b="1" dirty="0"/>
              <a:t>Va, et toi, fais de même</a:t>
            </a:r>
            <a:r>
              <a:rPr lang="fr-CA" sz="2900" dirty="0"/>
              <a:t>.</a:t>
            </a:r>
          </a:p>
          <a:p>
            <a:pPr marL="0" indent="0">
              <a:buNone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56990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67A35A-9F36-44FC-B492-766C92CA0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Attention, fragile</a:t>
            </a:r>
            <a:endParaRPr lang="fr-CA" dirty="0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9F2098BA-F2A3-4262-A55C-2DC0357F047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471" y="2168166"/>
            <a:ext cx="4110088" cy="3563330"/>
          </a:xfrm>
        </p:spPr>
      </p:pic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141C747F-1885-43BE-87CF-B0B8C7D0C02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557" y="2168166"/>
            <a:ext cx="4223207" cy="3563331"/>
          </a:xfrm>
        </p:spPr>
      </p:pic>
    </p:spTree>
    <p:extLst>
      <p:ext uri="{BB962C8B-B14F-4D97-AF65-F5344CB8AC3E}">
        <p14:creationId xmlns:p14="http://schemas.microsoft.com/office/powerpoint/2010/main" val="718217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1C1FE3-3008-4409-AB4F-FC8F0E440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2 types de manipulation</a:t>
            </a:r>
            <a:endParaRPr lang="fr-CA" dirty="0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1BE5CADA-1118-4411-B376-37673645324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843" y="2388548"/>
            <a:ext cx="4917989" cy="3784102"/>
          </a:xfrm>
        </p:spPr>
      </p:pic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B05CAAA0-7C46-4F2D-A5E1-076F1216E5A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797855"/>
            <a:ext cx="4572000" cy="3374795"/>
          </a:xfrm>
        </p:spPr>
      </p:pic>
    </p:spTree>
    <p:extLst>
      <p:ext uri="{BB962C8B-B14F-4D97-AF65-F5344CB8AC3E}">
        <p14:creationId xmlns:p14="http://schemas.microsoft.com/office/powerpoint/2010/main" val="1201107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Résultats de recherche d'images pour « étiquette de produit explosif »">
            <a:extLst>
              <a:ext uri="{FF2B5EF4-FFF2-40B4-BE49-F238E27FC236}">
                <a16:creationId xmlns:a16="http://schemas.microsoft.com/office/drawing/2014/main" id="{AD499BFF-36E2-4EE6-B054-1612A982A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3806" y="1282045"/>
            <a:ext cx="3431728" cy="440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ésultats de recherche d'images pour « verrerie fragile »">
            <a:extLst>
              <a:ext uri="{FF2B5EF4-FFF2-40B4-BE49-F238E27FC236}">
                <a16:creationId xmlns:a16="http://schemas.microsoft.com/office/drawing/2014/main" id="{E54C6081-022A-4736-9A2C-1CE34BAA1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696" y="1282044"/>
            <a:ext cx="3021498" cy="440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6726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550E4E-94B6-4114-A244-95E48BCBCD07}"/>
              </a:ext>
            </a:extLst>
          </p:cNvPr>
          <p:cNvSpPr/>
          <p:nvPr/>
        </p:nvSpPr>
        <p:spPr>
          <a:xfrm>
            <a:off x="681872" y="567690"/>
            <a:ext cx="10479463" cy="1254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spcAft>
                <a:spcPts val="0"/>
              </a:spcAft>
            </a:pPr>
            <a:r>
              <a:rPr lang="fr-C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1-UN CHRÉTIEN PORTE L’ÉTHIQU/ÉTIQUETTE DE LA COMPASSION</a:t>
            </a: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fr-C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LC 10 : 33- </a:t>
            </a:r>
            <a:r>
              <a:rPr lang="fr-CA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Mais un Samaritain, qui voyageait, étant venu là, </a:t>
            </a:r>
            <a:r>
              <a:rPr lang="fr-CA" sz="2400" b="1" i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fut ému de compassion</a:t>
            </a:r>
            <a:r>
              <a:rPr lang="fr-CA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lorsqu'il le vit.</a:t>
            </a:r>
            <a:endParaRPr lang="fr-C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907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B484CD-FD79-49CA-B4F4-1D2D16F38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INDIFFÉRENCE</a:t>
            </a:r>
            <a:endParaRPr lang="fr-CA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3B4C284-F8F7-40FE-83EF-9915FDB6B0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2080" y="1681163"/>
            <a:ext cx="5157787" cy="458355"/>
          </a:xfrm>
        </p:spPr>
        <p:txBody>
          <a:bodyPr/>
          <a:lstStyle/>
          <a:p>
            <a:r>
              <a:rPr lang="en-CA" dirty="0"/>
              <a:t>      ILS PASSÈRENT LEUR CHEMIN?</a:t>
            </a:r>
            <a:endParaRPr lang="fr-CA" dirty="0"/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004E4370-EE0C-43D1-882A-D44814E16C0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56" y="2450238"/>
            <a:ext cx="4101484" cy="3604334"/>
          </a:xfrm>
        </p:spPr>
      </p:pic>
      <p:pic>
        <p:nvPicPr>
          <p:cNvPr id="1028" name="Picture 4" descr="Image associée">
            <a:extLst>
              <a:ext uri="{FF2B5EF4-FFF2-40B4-BE49-F238E27FC236}">
                <a16:creationId xmlns:a16="http://schemas.microsoft.com/office/drawing/2014/main" id="{A9915EC8-3C5D-4FF3-954B-26E35EB8428F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2303" y="1681163"/>
            <a:ext cx="6112475" cy="4368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5493D54-0BC5-43D9-B7EC-2CB318EC8B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21027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75FF30A9-7505-4DC8-8777-1CB30A739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Compassion</a:t>
            </a:r>
            <a:endParaRPr lang="fr-CA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06CA59AD-017F-4C64-9F64-C39C00CBF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0709" y="1681163"/>
            <a:ext cx="5157787" cy="484988"/>
          </a:xfrm>
        </p:spPr>
        <p:txBody>
          <a:bodyPr/>
          <a:lstStyle/>
          <a:p>
            <a:pPr algn="ctr"/>
            <a:r>
              <a:rPr lang="en-CA" dirty="0"/>
              <a:t>Main </a:t>
            </a:r>
            <a:r>
              <a:rPr lang="en-CA" dirty="0" err="1"/>
              <a:t>secourable</a:t>
            </a:r>
            <a:r>
              <a:rPr lang="en-CA" dirty="0"/>
              <a:t>, </a:t>
            </a:r>
            <a:r>
              <a:rPr lang="en-CA" dirty="0" err="1"/>
              <a:t>tendue</a:t>
            </a:r>
            <a:r>
              <a:rPr lang="en-CA" dirty="0"/>
              <a:t> </a:t>
            </a:r>
            <a:r>
              <a:rPr lang="en-CA" dirty="0" err="1"/>
              <a:t>vers</a:t>
            </a:r>
            <a:r>
              <a:rPr lang="en-CA" dirty="0"/>
              <a:t> </a:t>
            </a:r>
            <a:r>
              <a:rPr lang="en-CA" dirty="0" err="1"/>
              <a:t>l’autre</a:t>
            </a:r>
            <a:r>
              <a:rPr lang="en-CA" dirty="0"/>
              <a:t>?</a:t>
            </a:r>
            <a:endParaRPr lang="fr-CA" dirty="0"/>
          </a:p>
        </p:txBody>
      </p:sp>
      <p:pic>
        <p:nvPicPr>
          <p:cNvPr id="11" name="Espace réservé du contenu 10">
            <a:extLst>
              <a:ext uri="{FF2B5EF4-FFF2-40B4-BE49-F238E27FC236}">
                <a16:creationId xmlns:a16="http://schemas.microsoft.com/office/drawing/2014/main" id="{AA288532-9240-453D-B81D-A0D7015B04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65" y="2232454"/>
            <a:ext cx="4585357" cy="3884261"/>
          </a:xfrm>
        </p:spPr>
      </p:pic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C415B9A8-FD2D-4953-BE9C-2204823E44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484988"/>
          </a:xfrm>
        </p:spPr>
        <p:txBody>
          <a:bodyPr/>
          <a:lstStyle/>
          <a:p>
            <a:pPr algn="ctr"/>
            <a:r>
              <a:rPr lang="en-CA" dirty="0"/>
              <a:t>Coeur </a:t>
            </a:r>
            <a:r>
              <a:rPr lang="en-CA" dirty="0" err="1"/>
              <a:t>aimant</a:t>
            </a:r>
            <a:r>
              <a:rPr lang="en-CA" dirty="0"/>
              <a:t> et </a:t>
            </a:r>
            <a:r>
              <a:rPr lang="en-CA" dirty="0" err="1"/>
              <a:t>transformé</a:t>
            </a:r>
            <a:r>
              <a:rPr lang="en-CA" dirty="0"/>
              <a:t>?</a:t>
            </a:r>
            <a:endParaRPr lang="fr-CA" dirty="0"/>
          </a:p>
        </p:txBody>
      </p:sp>
      <p:pic>
        <p:nvPicPr>
          <p:cNvPr id="13" name="Espace réservé du contenu 12">
            <a:extLst>
              <a:ext uri="{FF2B5EF4-FFF2-40B4-BE49-F238E27FC236}">
                <a16:creationId xmlns:a16="http://schemas.microsoft.com/office/drawing/2014/main" id="{2AF3B81E-85E1-46B3-A59E-A98D9CF365E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589" y="2166152"/>
            <a:ext cx="3319850" cy="3950564"/>
          </a:xfrm>
        </p:spPr>
      </p:pic>
    </p:spTree>
    <p:extLst>
      <p:ext uri="{BB962C8B-B14F-4D97-AF65-F5344CB8AC3E}">
        <p14:creationId xmlns:p14="http://schemas.microsoft.com/office/powerpoint/2010/main" val="180960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30860CB-D639-4921-BA2F-15BB4D650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b="1" dirty="0"/>
              <a:t>IL Y A UN DÉPLOYMENT DE PUISSANCE QUI S’OPÈRE QUAND LA COMPASSION EST TROUVÉE DANS NOTRE COEUR</a:t>
            </a:r>
            <a:endParaRPr lang="fr-CA" sz="3200" b="1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CC9D9B1-6487-4E48-9013-B1BB35AFE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sz="2400" dirty="0">
                <a:solidFill>
                  <a:srgbClr val="000000"/>
                </a:solidFill>
                <a:latin typeface="Helvetica Neue"/>
              </a:rPr>
              <a:t>Marc 1: 40-42- </a:t>
            </a:r>
            <a:r>
              <a:rPr lang="fr-CA" sz="2400" i="1" dirty="0">
                <a:solidFill>
                  <a:srgbClr val="000000"/>
                </a:solidFill>
                <a:latin typeface="Helvetica Neue"/>
              </a:rPr>
              <a:t>(Un lépreux vint à lui; et, se jetant à genoux, il lui dit d'un ton suppliant: Si tu le veux, tu peux me rendre pur. Jésus, </a:t>
            </a:r>
            <a:r>
              <a:rPr lang="fr-CA" sz="2400" b="1" i="1" u="sng" dirty="0">
                <a:solidFill>
                  <a:srgbClr val="000000"/>
                </a:solidFill>
                <a:latin typeface="Helvetica Neue"/>
              </a:rPr>
              <a:t>ému de compassion</a:t>
            </a:r>
            <a:r>
              <a:rPr lang="fr-CA" sz="2400" i="1" dirty="0">
                <a:solidFill>
                  <a:srgbClr val="000000"/>
                </a:solidFill>
                <a:latin typeface="Helvetica Neue"/>
              </a:rPr>
              <a:t>, étendit la main, le toucha, et dit: Je le veux, sois pur. Aussitôt la lèpre le quitta, et il fut purifié.)</a:t>
            </a:r>
          </a:p>
          <a:p>
            <a:endParaRPr lang="fr-CA" sz="2400" dirty="0">
              <a:solidFill>
                <a:srgbClr val="000000"/>
              </a:solidFill>
              <a:latin typeface="Helvetica Neue"/>
            </a:endParaRPr>
          </a:p>
          <a:p>
            <a:r>
              <a:rPr lang="fr-CA" sz="2400" dirty="0">
                <a:solidFill>
                  <a:srgbClr val="000000"/>
                </a:solidFill>
                <a:latin typeface="Helvetica Neue"/>
              </a:rPr>
              <a:t>Col 3: </a:t>
            </a:r>
            <a:r>
              <a:rPr lang="fr-CA" sz="2400" i="1" dirty="0">
                <a:solidFill>
                  <a:srgbClr val="000000"/>
                </a:solidFill>
                <a:latin typeface="Helvetica Neue"/>
              </a:rPr>
              <a:t>12- Parole vivante (Puisque vous avez été choisis par Dieu pour Lui appartenir et qu’il vous aime, ayez en vous </a:t>
            </a:r>
            <a:r>
              <a:rPr lang="fr-CA" sz="2400" b="1" i="1" u="sng" dirty="0">
                <a:solidFill>
                  <a:srgbClr val="000000"/>
                </a:solidFill>
                <a:latin typeface="Helvetica Neue"/>
              </a:rPr>
              <a:t>un cœur plein de tendre compassion</a:t>
            </a:r>
            <a:r>
              <a:rPr lang="fr-CA" sz="2400" i="1" dirty="0">
                <a:solidFill>
                  <a:srgbClr val="000000"/>
                </a:solidFill>
                <a:latin typeface="Helvetica Neue"/>
              </a:rPr>
              <a:t>. C’est là ce qui convient à des hommes que Dieu a mis à part. </a:t>
            </a:r>
            <a:r>
              <a:rPr lang="fr-CA" sz="2400" b="1" i="1" u="sng" dirty="0">
                <a:solidFill>
                  <a:srgbClr val="000000"/>
                </a:solidFill>
                <a:latin typeface="Helvetica Neue"/>
              </a:rPr>
              <a:t>Revêtez-vous de bienveillance </a:t>
            </a:r>
            <a:r>
              <a:rPr lang="fr-CA" sz="2400" i="1" dirty="0">
                <a:solidFill>
                  <a:srgbClr val="000000"/>
                </a:solidFill>
                <a:latin typeface="Helvetica Neue"/>
              </a:rPr>
              <a:t>et d’humilité.)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978171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du contenu 12">
            <a:extLst>
              <a:ext uri="{FF2B5EF4-FFF2-40B4-BE49-F238E27FC236}">
                <a16:creationId xmlns:a16="http://schemas.microsoft.com/office/drawing/2014/main" id="{7BA671B3-DECD-487A-93F8-223D84270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676" y="403655"/>
            <a:ext cx="4071800" cy="5818960"/>
          </a:xfrm>
          <a:prstGeom prst="rect">
            <a:avLst/>
          </a:prstGeom>
        </p:spPr>
      </p:pic>
      <p:pic>
        <p:nvPicPr>
          <p:cNvPr id="1026" name="Picture 2" descr="Résultats de recherche d'images pour « homme avec sac de poubelles »">
            <a:extLst>
              <a:ext uri="{FF2B5EF4-FFF2-40B4-BE49-F238E27FC236}">
                <a16:creationId xmlns:a16="http://schemas.microsoft.com/office/drawing/2014/main" id="{4A98C437-88AB-43B3-9127-CCBB4EE7F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2" y="2831386"/>
            <a:ext cx="5096109" cy="3391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0CEE3A6-7E10-4361-BEC0-76B531C3AF48}"/>
              </a:ext>
            </a:extLst>
          </p:cNvPr>
          <p:cNvSpPr/>
          <p:nvPr/>
        </p:nvSpPr>
        <p:spPr>
          <a:xfrm>
            <a:off x="1131696" y="1201349"/>
            <a:ext cx="54915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4000" dirty="0"/>
              <a:t>BILLY LA PETITE ORDURE</a:t>
            </a:r>
            <a:endParaRPr lang="fr-CA" sz="4000" dirty="0"/>
          </a:p>
        </p:txBody>
      </p:sp>
    </p:spTree>
    <p:extLst>
      <p:ext uri="{BB962C8B-B14F-4D97-AF65-F5344CB8AC3E}">
        <p14:creationId xmlns:p14="http://schemas.microsoft.com/office/powerpoint/2010/main" val="2242386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82C908-D8CA-4937-8118-54C5E6681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6594" y="365125"/>
            <a:ext cx="7076303" cy="1325563"/>
          </a:xfrm>
        </p:spPr>
        <p:txBody>
          <a:bodyPr>
            <a:normAutofit/>
          </a:bodyPr>
          <a:lstStyle/>
          <a:p>
            <a:r>
              <a:rPr lang="en-CA" sz="3200" dirty="0"/>
              <a:t>VINCENT LACROIX À SA SORTIE DE PRISON</a:t>
            </a:r>
            <a:endParaRPr lang="fr-CA" sz="3200" dirty="0"/>
          </a:p>
        </p:txBody>
      </p:sp>
      <p:pic>
        <p:nvPicPr>
          <p:cNvPr id="4" name="Espace réservé du contenu 14">
            <a:extLst>
              <a:ext uri="{FF2B5EF4-FFF2-40B4-BE49-F238E27FC236}">
                <a16:creationId xmlns:a16="http://schemas.microsoft.com/office/drawing/2014/main" id="{01ECE797-308E-49A1-979A-279E060754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778" y="1690688"/>
            <a:ext cx="6421937" cy="4273507"/>
          </a:xfrm>
        </p:spPr>
      </p:pic>
    </p:spTree>
    <p:extLst>
      <p:ext uri="{BB962C8B-B14F-4D97-AF65-F5344CB8AC3E}">
        <p14:creationId xmlns:p14="http://schemas.microsoft.com/office/powerpoint/2010/main" val="522378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550E4E-94B6-4114-A244-95E48BCBCD07}"/>
              </a:ext>
            </a:extLst>
          </p:cNvPr>
          <p:cNvSpPr/>
          <p:nvPr/>
        </p:nvSpPr>
        <p:spPr>
          <a:xfrm>
            <a:off x="681872" y="567690"/>
            <a:ext cx="10479463" cy="1254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spcAft>
                <a:spcPts val="0"/>
              </a:spcAft>
            </a:pPr>
            <a:r>
              <a:rPr lang="fr-C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1-UN CHRÉTIEN PORTE L’ÉTHIQU/ÉTIQUETTE DE LA COMPASSION</a:t>
            </a: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fr-C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LC 10 : 33- </a:t>
            </a:r>
            <a:r>
              <a:rPr lang="fr-CA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Mais un Samaritain, qui voyageait, étant venu là, </a:t>
            </a:r>
            <a:r>
              <a:rPr lang="fr-CA" sz="2400" b="1" i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fut ému de compassion</a:t>
            </a:r>
            <a:r>
              <a:rPr lang="fr-CA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lorsqu'il le vit.</a:t>
            </a:r>
            <a:endParaRPr lang="fr-C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627FA0-1337-4CA5-B48E-BD8F9FEE76FA}"/>
              </a:ext>
            </a:extLst>
          </p:cNvPr>
          <p:cNvSpPr/>
          <p:nvPr/>
        </p:nvSpPr>
        <p:spPr>
          <a:xfrm>
            <a:off x="681871" y="1989036"/>
            <a:ext cx="9876149" cy="1956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spcAft>
                <a:spcPts val="0"/>
              </a:spcAft>
            </a:pPr>
            <a:r>
              <a:rPr lang="fr-C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2- UN CHRÉTIEN PORTE L’ÉTHIQU/ÉTIQUETTE DE L’HOSTITALITÉ</a:t>
            </a: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fr-C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LC 10 :34 </a:t>
            </a:r>
            <a:r>
              <a:rPr lang="fr-CA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fr-CA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Il s'approcha, et banda ses plaies, en y versant de l'huile et du vin; puis il le mit sur sa propre monture, </a:t>
            </a:r>
            <a:r>
              <a:rPr lang="fr-CA" sz="2400" b="1" i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le conduisit à une hôtellerie</a:t>
            </a:r>
            <a:r>
              <a:rPr lang="fr-CA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et prit soin de lui.)</a:t>
            </a:r>
            <a:endParaRPr lang="fr-C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268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D6BF22-C05B-4C45-BD15-D29B2357E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268" y="911879"/>
            <a:ext cx="10515600" cy="1325563"/>
          </a:xfrm>
        </p:spPr>
        <p:txBody>
          <a:bodyPr>
            <a:noAutofit/>
          </a:bodyPr>
          <a:lstStyle/>
          <a:p>
            <a:r>
              <a:rPr lang="fr-CA" sz="3200" dirty="0"/>
              <a:t>(Hé 13: 1-2)Persévérez dans l'amour fraternel. N'oubliez pas l'hospitalité; car, en l'exerçant, quelques-uns ont logé des anges, sans le savoir.…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D55B51-32DA-43F2-8B4F-27475D004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64061"/>
            <a:ext cx="10515600" cy="2552998"/>
          </a:xfrm>
        </p:spPr>
        <p:txBody>
          <a:bodyPr/>
          <a:lstStyle/>
          <a:p>
            <a:r>
              <a:rPr lang="fr-CA" sz="3200" dirty="0"/>
              <a:t>L’hospitalité implique à la fois </a:t>
            </a:r>
            <a:r>
              <a:rPr lang="fr-CA" sz="3200" b="1" u="sng" dirty="0"/>
              <a:t>le lien et le lieu</a:t>
            </a:r>
            <a:r>
              <a:rPr lang="fr-CA" sz="3200" dirty="0"/>
              <a:t>. </a:t>
            </a:r>
          </a:p>
          <a:p>
            <a:r>
              <a:rPr lang="fr-CA" sz="3200" dirty="0"/>
              <a:t>Hospitalité veut dire : charité qui consiste à recueillir, à loger et nourrir gratuitement des indigents ou des voyageurs dans un établissement prévu à cet effet, l’</a:t>
            </a:r>
            <a:r>
              <a:rPr lang="fr-CA" sz="3200" b="1" dirty="0"/>
              <a:t>hospice</a:t>
            </a:r>
            <a:r>
              <a:rPr lang="fr-CA" sz="3200" dirty="0"/>
              <a:t>. </a:t>
            </a:r>
            <a:r>
              <a:rPr lang="fr-CA" sz="3200" u="sng" dirty="0"/>
              <a:t>HOSPITAL</a:t>
            </a:r>
            <a:r>
              <a:rPr lang="fr-CA" sz="3200" dirty="0"/>
              <a:t> en anglais</a:t>
            </a:r>
          </a:p>
        </p:txBody>
      </p:sp>
    </p:spTree>
    <p:extLst>
      <p:ext uri="{BB962C8B-B14F-4D97-AF65-F5344CB8AC3E}">
        <p14:creationId xmlns:p14="http://schemas.microsoft.com/office/powerpoint/2010/main" val="2248970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BA9D4B0-8C08-483C-9EE5-5F14B53CCF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83" y="744475"/>
            <a:ext cx="3011033" cy="213941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B394FC3-9085-40B1-A3CB-6B345BDEFC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817" y="744475"/>
            <a:ext cx="3226663" cy="213941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A2DD622-AB94-400C-BA5B-C23888672C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03" y="3214200"/>
            <a:ext cx="4203327" cy="28007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03C788D-BC89-400B-BC93-EE6FBF319A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043" y="3710951"/>
            <a:ext cx="3661644" cy="226492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FF66050-38E2-4B06-A093-E4372FE78A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940" y="3682618"/>
            <a:ext cx="3132437" cy="195225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2B4058D-7DBA-436E-B242-1C79713371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040" y="416427"/>
            <a:ext cx="4385647" cy="292519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52548BB-DFFF-4689-BC3C-2FFA958F448F}"/>
              </a:ext>
            </a:extLst>
          </p:cNvPr>
          <p:cNvSpPr txBox="1"/>
          <p:nvPr/>
        </p:nvSpPr>
        <p:spPr>
          <a:xfrm>
            <a:off x="188528" y="566678"/>
            <a:ext cx="6004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Sherbrooke</a:t>
            </a:r>
            <a:endParaRPr lang="fr-CA" sz="14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326C1D4-CBBE-4CA7-A9A5-717F10D0607E}"/>
              </a:ext>
            </a:extLst>
          </p:cNvPr>
          <p:cNvSpPr txBox="1"/>
          <p:nvPr/>
        </p:nvSpPr>
        <p:spPr>
          <a:xfrm>
            <a:off x="4981983" y="2902115"/>
            <a:ext cx="2048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err="1"/>
              <a:t>Levis</a:t>
            </a:r>
            <a:endParaRPr lang="fr-CA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9FC1F6F-3A71-47AE-B243-5358543400ED}"/>
              </a:ext>
            </a:extLst>
          </p:cNvPr>
          <p:cNvSpPr txBox="1"/>
          <p:nvPr/>
        </p:nvSpPr>
        <p:spPr>
          <a:xfrm>
            <a:off x="7642122" y="3341619"/>
            <a:ext cx="4095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                          </a:t>
            </a:r>
            <a:r>
              <a:rPr lang="en-CA" dirty="0" err="1"/>
              <a:t>Arthabaska</a:t>
            </a:r>
            <a:r>
              <a:rPr lang="en-CA" dirty="0"/>
              <a:t>                       </a:t>
            </a:r>
            <a:endParaRPr lang="fr-C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DBA55FC-8C72-4F9F-96D4-7A6B1DD36CA3}"/>
              </a:ext>
            </a:extLst>
          </p:cNvPr>
          <p:cNvSpPr txBox="1"/>
          <p:nvPr/>
        </p:nvSpPr>
        <p:spPr>
          <a:xfrm flipH="1">
            <a:off x="126651" y="3559014"/>
            <a:ext cx="1237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MONTRÉAL</a:t>
            </a:r>
            <a:endParaRPr lang="fr-C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81855BA-5218-4CEB-BBE6-3964B6A5DEF2}"/>
              </a:ext>
            </a:extLst>
          </p:cNvPr>
          <p:cNvSpPr txBox="1"/>
          <p:nvPr/>
        </p:nvSpPr>
        <p:spPr>
          <a:xfrm>
            <a:off x="5149046" y="5606543"/>
            <a:ext cx="2470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Saint-Hyacinthe</a:t>
            </a:r>
            <a:endParaRPr lang="fr-CA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0BB03A9-680A-4DD8-9EF8-D6FE25D81A00}"/>
              </a:ext>
            </a:extLst>
          </p:cNvPr>
          <p:cNvSpPr txBox="1"/>
          <p:nvPr/>
        </p:nvSpPr>
        <p:spPr>
          <a:xfrm>
            <a:off x="8646850" y="5975875"/>
            <a:ext cx="2470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QUEBEC</a:t>
            </a:r>
            <a:endParaRPr lang="fr-C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098DB3C-1D7C-4FF6-A95A-000795D5FA94}"/>
              </a:ext>
            </a:extLst>
          </p:cNvPr>
          <p:cNvSpPr txBox="1"/>
          <p:nvPr/>
        </p:nvSpPr>
        <p:spPr>
          <a:xfrm>
            <a:off x="798990" y="258309"/>
            <a:ext cx="5965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dirty="0"/>
              <a:t>Les </a:t>
            </a:r>
            <a:r>
              <a:rPr lang="fr-CA" b="1" dirty="0" err="1"/>
              <a:t>Hôtels-Dieu</a:t>
            </a:r>
            <a:r>
              <a:rPr lang="fr-CA" b="1" dirty="0"/>
              <a:t> sont placés sous le signe de la Foi chrétienne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8809892-BC3E-4EE0-998C-4731DDBC20FF}"/>
              </a:ext>
            </a:extLst>
          </p:cNvPr>
          <p:cNvSpPr txBox="1"/>
          <p:nvPr/>
        </p:nvSpPr>
        <p:spPr>
          <a:xfrm>
            <a:off x="369403" y="6160541"/>
            <a:ext cx="7580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/>
              <a:t>Presque </a:t>
            </a:r>
            <a:r>
              <a:rPr lang="en-CA" b="1" dirty="0" err="1"/>
              <a:t>chaque</a:t>
            </a:r>
            <a:r>
              <a:rPr lang="en-CA" b="1" dirty="0"/>
              <a:t> </a:t>
            </a:r>
            <a:r>
              <a:rPr lang="en-CA" b="1" dirty="0" err="1"/>
              <a:t>ville</a:t>
            </a:r>
            <a:r>
              <a:rPr lang="en-CA" b="1" dirty="0"/>
              <a:t> </a:t>
            </a:r>
            <a:r>
              <a:rPr lang="en-CA" b="1" dirty="0" err="1"/>
              <a:t>importante</a:t>
            </a:r>
            <a:r>
              <a:rPr lang="en-CA" b="1" dirty="0"/>
              <a:t> a son Hôtel-Dieu au Quebec </a:t>
            </a:r>
            <a:r>
              <a:rPr lang="en-CA" b="1" dirty="0" err="1"/>
              <a:t>ou</a:t>
            </a:r>
            <a:r>
              <a:rPr lang="en-CA" b="1" dirty="0"/>
              <a:t> </a:t>
            </a:r>
            <a:r>
              <a:rPr lang="en-CA" b="1" dirty="0" err="1"/>
              <a:t>en</a:t>
            </a:r>
            <a:r>
              <a:rPr lang="en-CA" b="1" dirty="0"/>
              <a:t> France</a:t>
            </a:r>
            <a:endParaRPr lang="fr-CA" b="1" dirty="0"/>
          </a:p>
        </p:txBody>
      </p:sp>
    </p:spTree>
    <p:extLst>
      <p:ext uri="{BB962C8B-B14F-4D97-AF65-F5344CB8AC3E}">
        <p14:creationId xmlns:p14="http://schemas.microsoft.com/office/powerpoint/2010/main" val="3783446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21AB76-1B86-4919-BB2C-1021D6527995}"/>
              </a:ext>
            </a:extLst>
          </p:cNvPr>
          <p:cNvSpPr/>
          <p:nvPr/>
        </p:nvSpPr>
        <p:spPr>
          <a:xfrm>
            <a:off x="449460" y="377965"/>
            <a:ext cx="36544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dirty="0">
                <a:latin typeface="Times New Roman" panose="02020603050405020304" pitchFamily="18" charset="0"/>
                <a:ea typeface="Times New Roman" panose="02020603050405020304" pitchFamily="18" charset="0"/>
              </a:rPr>
              <a:t>Notre cœur, est-il le TEMPLE de Dieu comme se plaisent à dire les apôtres? </a:t>
            </a:r>
            <a:endParaRPr lang="fr-CA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DAD398-C76B-4909-B39A-6A97C7C31EC5}"/>
              </a:ext>
            </a:extLst>
          </p:cNvPr>
          <p:cNvSpPr/>
          <p:nvPr/>
        </p:nvSpPr>
        <p:spPr>
          <a:xfrm>
            <a:off x="8644378" y="5383251"/>
            <a:ext cx="30700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CA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L’HÔTEL-DIEU EST DABORD UN LIEN ET UN LIEU AU FOND DE NOTRE CŒUR.</a:t>
            </a:r>
            <a:endParaRPr lang="fr-CA" sz="1600" b="1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2447FF5-D19C-49FA-A628-66ED48EDF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964" y="1122250"/>
            <a:ext cx="2628900" cy="4178235"/>
          </a:xfrm>
          <a:prstGeom prst="rect">
            <a:avLst/>
          </a:prstGeom>
        </p:spPr>
      </p:pic>
      <p:pic>
        <p:nvPicPr>
          <p:cNvPr id="1026" name="Picture 2" descr="Résultats de recherche d'images pour « porter secours »">
            <a:extLst>
              <a:ext uri="{FF2B5EF4-FFF2-40B4-BE49-F238E27FC236}">
                <a16:creationId xmlns:a16="http://schemas.microsoft.com/office/drawing/2014/main" id="{69A10E53-97A3-4CC9-B184-FD03879C9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503" y="3048001"/>
            <a:ext cx="5013317" cy="3324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ésultats de recherche d'images pour « joindre les mains en priere »">
            <a:extLst>
              <a:ext uri="{FF2B5EF4-FFF2-40B4-BE49-F238E27FC236}">
                <a16:creationId xmlns:a16="http://schemas.microsoft.com/office/drawing/2014/main" id="{7F8AA891-313A-47C4-B0E4-DCD41962E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68" y="4228923"/>
            <a:ext cx="1953824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B3FD35E-8886-42AA-9765-1F88B7B6FC64}"/>
              </a:ext>
            </a:extLst>
          </p:cNvPr>
          <p:cNvSpPr/>
          <p:nvPr/>
        </p:nvSpPr>
        <p:spPr>
          <a:xfrm>
            <a:off x="4848237" y="839630"/>
            <a:ext cx="296944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Tendre une main secourable est aussi une façon de prier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C7B3FE-0FC0-47A8-B0A7-039FE3F1231F}"/>
              </a:ext>
            </a:extLst>
          </p:cNvPr>
          <p:cNvSpPr/>
          <p:nvPr/>
        </p:nvSpPr>
        <p:spPr>
          <a:xfrm>
            <a:off x="8786179" y="377965"/>
            <a:ext cx="27864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dirty="0">
                <a:latin typeface="Times New Roman" panose="02020603050405020304" pitchFamily="18" charset="0"/>
                <a:ea typeface="Times New Roman" panose="02020603050405020304" pitchFamily="18" charset="0"/>
              </a:rPr>
              <a:t>Jeanne Mance devant l’hôpital </a:t>
            </a:r>
            <a:endParaRPr lang="fr-CA" dirty="0"/>
          </a:p>
        </p:txBody>
      </p:sp>
      <p:pic>
        <p:nvPicPr>
          <p:cNvPr id="4" name="Picture 2" descr="Résultats de recherche d'images pour « assemblee de louanges »">
            <a:extLst>
              <a:ext uri="{FF2B5EF4-FFF2-40B4-BE49-F238E27FC236}">
                <a16:creationId xmlns:a16="http://schemas.microsoft.com/office/drawing/2014/main" id="{C22EAF7C-02F7-4200-9FF7-B0D85BF5F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205" y="1437324"/>
            <a:ext cx="3426097" cy="2566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6178E31-4D8B-46C8-9A37-5CC4EAFDD556}"/>
              </a:ext>
            </a:extLst>
          </p:cNvPr>
          <p:cNvSpPr/>
          <p:nvPr/>
        </p:nvSpPr>
        <p:spPr>
          <a:xfrm>
            <a:off x="1959214" y="4367588"/>
            <a:ext cx="17978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Nos actions égalent-elles nos louanges?</a:t>
            </a:r>
            <a:r>
              <a:rPr lang="fr-C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fr-CA" sz="2000" dirty="0"/>
          </a:p>
        </p:txBody>
      </p:sp>
    </p:spTree>
    <p:extLst>
      <p:ext uri="{BB962C8B-B14F-4D97-AF65-F5344CB8AC3E}">
        <p14:creationId xmlns:p14="http://schemas.microsoft.com/office/powerpoint/2010/main" val="14532535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550E4E-94B6-4114-A244-95E48BCBCD07}"/>
              </a:ext>
            </a:extLst>
          </p:cNvPr>
          <p:cNvSpPr/>
          <p:nvPr/>
        </p:nvSpPr>
        <p:spPr>
          <a:xfrm>
            <a:off x="681872" y="567690"/>
            <a:ext cx="10479463" cy="1254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spcAft>
                <a:spcPts val="0"/>
              </a:spcAft>
            </a:pPr>
            <a:r>
              <a:rPr lang="fr-C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1-UN CHRÉTIEN PORTE L’ÉTHIQU/ÉTIQUETTE DE LA COMPASSION</a:t>
            </a: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fr-C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LC 10 : 33- (</a:t>
            </a:r>
            <a:r>
              <a:rPr lang="fr-CA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Mais un Samaritain, qui voyageait, étant venu là, </a:t>
            </a:r>
            <a:r>
              <a:rPr lang="fr-CA" sz="2400" b="1" i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fut ému de compassion</a:t>
            </a:r>
            <a:r>
              <a:rPr lang="fr-CA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lorsqu'il le vit.)</a:t>
            </a:r>
            <a:endParaRPr lang="fr-C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627FA0-1337-4CA5-B48E-BD8F9FEE76FA}"/>
              </a:ext>
            </a:extLst>
          </p:cNvPr>
          <p:cNvSpPr/>
          <p:nvPr/>
        </p:nvSpPr>
        <p:spPr>
          <a:xfrm>
            <a:off x="681871" y="1989119"/>
            <a:ext cx="987614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spcAft>
                <a:spcPts val="0"/>
              </a:spcAft>
            </a:pPr>
            <a:r>
              <a:rPr lang="fr-C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2- UN CHRÉTIEN PORTE L’ÉTHIQU/ÉTIQUETTE DE L’HOSTITALITÉ</a:t>
            </a:r>
          </a:p>
          <a:p>
            <a:pPr hangingPunct="0">
              <a:spcAft>
                <a:spcPts val="0"/>
              </a:spcAft>
            </a:pPr>
            <a:r>
              <a:rPr lang="fr-C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LC 10 :34 </a:t>
            </a:r>
            <a:r>
              <a:rPr lang="fr-CA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fr-CA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Il s'approcha, et banda ses plaies, en y versant de l'huile et du vin; puis il le mit sur sa propre monture, </a:t>
            </a:r>
            <a:r>
              <a:rPr lang="fr-CA" sz="2400" b="1" i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le conduisit à une hôtellerie</a:t>
            </a:r>
            <a:r>
              <a:rPr lang="fr-CA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et prit soin de lui.)</a:t>
            </a:r>
            <a:endParaRPr lang="fr-C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1B182E-3A9E-480C-9893-0203C11E3134}"/>
              </a:ext>
            </a:extLst>
          </p:cNvPr>
          <p:cNvSpPr/>
          <p:nvPr/>
        </p:nvSpPr>
        <p:spPr>
          <a:xfrm>
            <a:off x="587604" y="4112279"/>
            <a:ext cx="997041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spcAft>
                <a:spcPts val="0"/>
              </a:spcAft>
            </a:pPr>
            <a:r>
              <a:rPr lang="fr-C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3- UN CHRÉTIEN PORTE L’ÉTHIQU/ÉTIQUETTE DE L’INFIRMIER</a:t>
            </a:r>
          </a:p>
          <a:p>
            <a:pPr hangingPunct="0">
              <a:spcAft>
                <a:spcPts val="0"/>
              </a:spcAft>
            </a:pPr>
            <a:r>
              <a:rPr lang="fr-C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LC 10 :35 (…</a:t>
            </a:r>
            <a:r>
              <a:rPr lang="fr-CA" sz="2400" b="1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il prit soin de lui</a:t>
            </a:r>
            <a:r>
              <a:rPr lang="fr-C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fr-CA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Le lendemain, il tira deux deniers, les donna à l'hôte, et dit: </a:t>
            </a:r>
            <a:r>
              <a:rPr lang="fr-CA" sz="2400" b="1" i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Aie soin de lui</a:t>
            </a:r>
            <a:r>
              <a:rPr lang="fr-CA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et ce que tu dépenseras de plus, je te le rendrai à mon retour.)</a:t>
            </a:r>
            <a:endParaRPr lang="fr-CA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hangingPunct="0">
              <a:spcAft>
                <a:spcPts val="0"/>
              </a:spcAft>
            </a:pPr>
            <a:r>
              <a:rPr lang="fr-CA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fr-CA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5927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916FA03-9F7B-4AAA-8B2F-6CCB3A0ED4C6}"/>
              </a:ext>
            </a:extLst>
          </p:cNvPr>
          <p:cNvSpPr/>
          <p:nvPr/>
        </p:nvSpPr>
        <p:spPr>
          <a:xfrm>
            <a:off x="897923" y="561886"/>
            <a:ext cx="99183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2400" dirty="0">
                <a:solidFill>
                  <a:srgbClr val="001320"/>
                </a:solidFill>
                <a:latin typeface="Roboto"/>
              </a:rPr>
              <a:t>1 </a:t>
            </a:r>
            <a:r>
              <a:rPr lang="fr-CA" sz="2400" dirty="0" err="1">
                <a:solidFill>
                  <a:srgbClr val="001320"/>
                </a:solidFill>
                <a:latin typeface="Roboto"/>
              </a:rPr>
              <a:t>Timotée</a:t>
            </a:r>
            <a:r>
              <a:rPr lang="fr-CA" sz="2400" dirty="0">
                <a:solidFill>
                  <a:srgbClr val="001320"/>
                </a:solidFill>
                <a:latin typeface="Roboto"/>
              </a:rPr>
              <a:t> 5 : 8) </a:t>
            </a:r>
            <a:r>
              <a:rPr lang="fr-CA" sz="2400" i="1" dirty="0">
                <a:solidFill>
                  <a:srgbClr val="001320"/>
                </a:solidFill>
                <a:latin typeface="Roboto"/>
              </a:rPr>
              <a:t>Si quelqu'un n'a pas </a:t>
            </a:r>
            <a:r>
              <a:rPr lang="fr-CA" sz="2400" b="1" i="1" u="sng" dirty="0">
                <a:solidFill>
                  <a:srgbClr val="001320"/>
                </a:solidFill>
                <a:latin typeface="Roboto"/>
              </a:rPr>
              <a:t>soin des siens</a:t>
            </a:r>
            <a:r>
              <a:rPr lang="fr-CA" sz="2400" i="1" dirty="0">
                <a:solidFill>
                  <a:srgbClr val="001320"/>
                </a:solidFill>
                <a:latin typeface="Roboto"/>
              </a:rPr>
              <a:t>, et principalement de ceux de sa famille, il a renié la foi, et il est pire qu'un infidèle.</a:t>
            </a:r>
            <a:endParaRPr lang="fr-CA" sz="2400" i="1" dirty="0"/>
          </a:p>
        </p:txBody>
      </p:sp>
      <p:pic>
        <p:nvPicPr>
          <p:cNvPr id="2050" name="Picture 2" descr="Résultats de recherche d'images pour « mere avec son enfant »">
            <a:extLst>
              <a:ext uri="{FF2B5EF4-FFF2-40B4-BE49-F238E27FC236}">
                <a16:creationId xmlns:a16="http://schemas.microsoft.com/office/drawing/2014/main" id="{EE601F8E-DAE4-4D01-82C5-D2E14D3EE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352" y="1558625"/>
            <a:ext cx="1819275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ésultats de recherche d'images pour « couple uni »">
            <a:extLst>
              <a:ext uri="{FF2B5EF4-FFF2-40B4-BE49-F238E27FC236}">
                <a16:creationId xmlns:a16="http://schemas.microsoft.com/office/drawing/2014/main" id="{AE4C7A9C-2D59-42CB-9059-5430CC396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426" y="1665073"/>
            <a:ext cx="3193135" cy="179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ésultats de recherche d'images pour « grands parents et leurs enfants »">
            <a:extLst>
              <a:ext uri="{FF2B5EF4-FFF2-40B4-BE49-F238E27FC236}">
                <a16:creationId xmlns:a16="http://schemas.microsoft.com/office/drawing/2014/main" id="{1C012567-5451-460F-8E94-0F6BD251F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561" y="1532615"/>
            <a:ext cx="2938334" cy="1834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Résultats de recherche d'images pour « enfant abandonné »">
            <a:extLst>
              <a:ext uri="{FF2B5EF4-FFF2-40B4-BE49-F238E27FC236}">
                <a16:creationId xmlns:a16="http://schemas.microsoft.com/office/drawing/2014/main" id="{B155744E-2292-45EC-8FDD-A54F1AA9D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635" y="3194377"/>
            <a:ext cx="3005651" cy="191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Résultats de recherche d'images pour « couple désunie »">
            <a:extLst>
              <a:ext uri="{FF2B5EF4-FFF2-40B4-BE49-F238E27FC236}">
                <a16:creationId xmlns:a16="http://schemas.microsoft.com/office/drawing/2014/main" id="{C82E3B5F-502C-4B8F-8376-91D8E777E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880" y="3459209"/>
            <a:ext cx="3332656" cy="166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Résultats de recherche d'images pour « personne triste »">
            <a:extLst>
              <a:ext uri="{FF2B5EF4-FFF2-40B4-BE49-F238E27FC236}">
                <a16:creationId xmlns:a16="http://schemas.microsoft.com/office/drawing/2014/main" id="{5C71A9A2-C0B4-4975-89E1-E76C42E61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1969" y="1392883"/>
            <a:ext cx="2146083" cy="295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Résultats de recherche d'images pour « visite aux malades »">
            <a:extLst>
              <a:ext uri="{FF2B5EF4-FFF2-40B4-BE49-F238E27FC236}">
                <a16:creationId xmlns:a16="http://schemas.microsoft.com/office/drawing/2014/main" id="{139DC4DA-6DDE-4865-BEDB-B14CFFEA6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228" y="4872345"/>
            <a:ext cx="3193063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Espace réservé du contenu 12">
            <a:extLst>
              <a:ext uri="{FF2B5EF4-FFF2-40B4-BE49-F238E27FC236}">
                <a16:creationId xmlns:a16="http://schemas.microsoft.com/office/drawing/2014/main" id="{4157A824-3672-4478-A384-E4C4D7F5CE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361" y="4015517"/>
            <a:ext cx="2146280" cy="2599903"/>
          </a:xfrm>
          <a:prstGeom prst="rect">
            <a:avLst/>
          </a:prstGeom>
        </p:spPr>
      </p:pic>
      <p:pic>
        <p:nvPicPr>
          <p:cNvPr id="13" name="Picture 10" descr="Résultats de recherche d'images pour « prend soin des vieillard »">
            <a:extLst>
              <a:ext uri="{FF2B5EF4-FFF2-40B4-BE49-F238E27FC236}">
                <a16:creationId xmlns:a16="http://schemas.microsoft.com/office/drawing/2014/main" id="{25112F50-2B89-4CE7-8438-ED42B15F1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78" y="4087171"/>
            <a:ext cx="2505075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Résultats de recherche d'images pour « famille unie »">
            <a:extLst>
              <a:ext uri="{FF2B5EF4-FFF2-40B4-BE49-F238E27FC236}">
                <a16:creationId xmlns:a16="http://schemas.microsoft.com/office/drawing/2014/main" id="{BACCDC3B-6BB1-4925-9D06-EC5CB70EC9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374" y="4985240"/>
            <a:ext cx="3549930" cy="163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900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64E39A5-1BD4-4148-A32A-83ACAA523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Florence </a:t>
            </a:r>
            <a:r>
              <a:rPr lang="en-CA" dirty="0" err="1"/>
              <a:t>Nigthingale</a:t>
            </a:r>
            <a:r>
              <a:rPr lang="en-CA" dirty="0"/>
              <a:t> 1820-1910</a:t>
            </a:r>
            <a:endParaRPr lang="fr-C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01B7D1A-121B-4F94-876C-D010176DF5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fr-CA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A25951C4-DD74-49E4-9912-6BBAC57831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520499"/>
          </a:xfrm>
        </p:spPr>
        <p:txBody>
          <a:bodyPr>
            <a:normAutofit lnSpcReduction="10000"/>
          </a:bodyPr>
          <a:lstStyle/>
          <a:p>
            <a:pPr algn="ctr"/>
            <a:r>
              <a:rPr lang="en-CA" sz="3200" dirty="0"/>
              <a:t>La dame à la </a:t>
            </a:r>
            <a:r>
              <a:rPr lang="en-CA" sz="3200" dirty="0" err="1"/>
              <a:t>lampe</a:t>
            </a:r>
            <a:endParaRPr lang="fr-CA" sz="3200" dirty="0"/>
          </a:p>
        </p:txBody>
      </p:sp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id="{D5E1FE53-840C-469B-8029-2B339C0EFA2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135" y="2505075"/>
            <a:ext cx="6086490" cy="3851337"/>
          </a:xfrm>
        </p:spPr>
      </p:pic>
      <p:pic>
        <p:nvPicPr>
          <p:cNvPr id="15" name="Espace réservé du contenu 14">
            <a:extLst>
              <a:ext uri="{FF2B5EF4-FFF2-40B4-BE49-F238E27FC236}">
                <a16:creationId xmlns:a16="http://schemas.microsoft.com/office/drawing/2014/main" id="{CC2033F4-2DEE-4F13-8E68-86D873C9DF9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513" y="1690688"/>
            <a:ext cx="2982897" cy="4665724"/>
          </a:xfrm>
        </p:spPr>
      </p:pic>
    </p:spTree>
    <p:extLst>
      <p:ext uri="{BB962C8B-B14F-4D97-AF65-F5344CB8AC3E}">
        <p14:creationId xmlns:p14="http://schemas.microsoft.com/office/powerpoint/2010/main" val="8811401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78F208E-FFA4-4F13-9854-7DEC208E3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4000" b="1" dirty="0"/>
              <a:t>Organisation de la </a:t>
            </a:r>
            <a:r>
              <a:rPr lang="en-CA" sz="4000" b="1" dirty="0" err="1"/>
              <a:t>croix</a:t>
            </a:r>
            <a:r>
              <a:rPr lang="en-CA" sz="4000" b="1" dirty="0"/>
              <a:t> rouge </a:t>
            </a:r>
            <a:r>
              <a:rPr lang="en-CA" sz="4000" b="1" dirty="0" err="1"/>
              <a:t>fondée</a:t>
            </a:r>
            <a:r>
              <a:rPr lang="en-CA" sz="4000" b="1" dirty="0"/>
              <a:t> </a:t>
            </a:r>
            <a:r>
              <a:rPr lang="en-CA" sz="4000" b="1" dirty="0" err="1"/>
              <a:t>en</a:t>
            </a:r>
            <a:r>
              <a:rPr lang="en-CA" sz="4000" b="1" dirty="0"/>
              <a:t> Suisse</a:t>
            </a:r>
            <a:endParaRPr lang="fr-CA" sz="4000" b="1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26A7F5DE-CC41-4943-986C-E00DE1FE5F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4037012" cy="823912"/>
          </a:xfrm>
        </p:spPr>
        <p:txBody>
          <a:bodyPr/>
          <a:lstStyle/>
          <a:p>
            <a:pPr algn="ctr"/>
            <a:r>
              <a:rPr lang="en-CA" dirty="0"/>
              <a:t>Drapeau de la Suisse</a:t>
            </a:r>
            <a:endParaRPr lang="fr-CA" dirty="0"/>
          </a:p>
        </p:txBody>
      </p:sp>
      <p:pic>
        <p:nvPicPr>
          <p:cNvPr id="13" name="Espace réservé du contenu 12">
            <a:extLst>
              <a:ext uri="{FF2B5EF4-FFF2-40B4-BE49-F238E27FC236}">
                <a16:creationId xmlns:a16="http://schemas.microsoft.com/office/drawing/2014/main" id="{F9217C06-26EB-41B2-A1E9-1CE644DCEF7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25" y="2916195"/>
            <a:ext cx="3794289" cy="2842054"/>
          </a:xfr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C83317AE-BE59-4725-8210-298A28EF8A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CA" dirty="0"/>
              <a:t>Drapeau de la Croix-Rouge</a:t>
            </a:r>
            <a:endParaRPr lang="fr-CA" dirty="0"/>
          </a:p>
        </p:txBody>
      </p:sp>
      <p:pic>
        <p:nvPicPr>
          <p:cNvPr id="15" name="Espace réservé du contenu 14">
            <a:extLst>
              <a:ext uri="{FF2B5EF4-FFF2-40B4-BE49-F238E27FC236}">
                <a16:creationId xmlns:a16="http://schemas.microsoft.com/office/drawing/2014/main" id="{0BFF70C1-D93D-456D-A288-D5329E491DF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882" y="2916777"/>
            <a:ext cx="3793510" cy="2841471"/>
          </a:xfrm>
        </p:spPr>
      </p:pic>
    </p:spTree>
    <p:extLst>
      <p:ext uri="{BB962C8B-B14F-4D97-AF65-F5344CB8AC3E}">
        <p14:creationId xmlns:p14="http://schemas.microsoft.com/office/powerpoint/2010/main" val="21545303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79AD1E4-A572-4622-86C8-921BA3CFD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Est-</a:t>
            </a:r>
            <a:r>
              <a:rPr lang="en-CA" dirty="0" err="1"/>
              <a:t>ce</a:t>
            </a:r>
            <a:r>
              <a:rPr lang="en-CA" dirty="0"/>
              <a:t> que </a:t>
            </a:r>
            <a:r>
              <a:rPr lang="en-CA" dirty="0" err="1"/>
              <a:t>quelqu’un</a:t>
            </a:r>
            <a:r>
              <a:rPr lang="en-CA" dirty="0"/>
              <a:t> de </a:t>
            </a:r>
            <a:r>
              <a:rPr lang="en-CA" dirty="0" err="1"/>
              <a:t>votre</a:t>
            </a:r>
            <a:r>
              <a:rPr lang="en-CA" dirty="0"/>
              <a:t> entourage </a:t>
            </a:r>
            <a:r>
              <a:rPr lang="en-CA" dirty="0" err="1"/>
              <a:t>vous</a:t>
            </a:r>
            <a:r>
              <a:rPr lang="en-CA" dirty="0"/>
              <a:t> </a:t>
            </a:r>
            <a:r>
              <a:rPr lang="en-CA" dirty="0" err="1"/>
              <a:t>recommenderait</a:t>
            </a:r>
            <a:r>
              <a:rPr lang="en-CA" dirty="0"/>
              <a:t> pour </a:t>
            </a:r>
            <a:r>
              <a:rPr lang="en-CA" dirty="0" err="1"/>
              <a:t>cette</a:t>
            </a:r>
            <a:r>
              <a:rPr lang="en-CA" dirty="0"/>
              <a:t> </a:t>
            </a:r>
            <a:r>
              <a:rPr lang="en-CA" dirty="0" err="1"/>
              <a:t>médaille</a:t>
            </a:r>
            <a:r>
              <a:rPr lang="en-CA" dirty="0"/>
              <a:t>?</a:t>
            </a:r>
            <a:endParaRPr lang="fr-CA" dirty="0"/>
          </a:p>
        </p:txBody>
      </p:sp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379AF136-33C3-4EA4-96BC-CAFC1FE0C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891" y="1923279"/>
            <a:ext cx="10515600" cy="4351338"/>
          </a:xfrm>
        </p:spPr>
        <p:txBody>
          <a:bodyPr/>
          <a:lstStyle/>
          <a:p>
            <a:r>
              <a:rPr lang="en-CA" dirty="0"/>
              <a:t>Médaille Florence Nightingale </a:t>
            </a:r>
          </a:p>
          <a:p>
            <a:r>
              <a:rPr lang="en-CA" dirty="0" err="1"/>
              <a:t>décernée</a:t>
            </a:r>
            <a:r>
              <a:rPr lang="en-CA" dirty="0"/>
              <a:t> par la Croix Rouge</a:t>
            </a:r>
            <a:endParaRPr lang="fr-C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DFF4F28-AF4D-428A-A83D-B8EBC5704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491" y="1923279"/>
            <a:ext cx="4074851" cy="414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5574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637EDAA-9006-4EC2-A132-10F6F98F8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580981"/>
          </a:xfrm>
        </p:spPr>
        <p:txBody>
          <a:bodyPr>
            <a:normAutofit/>
          </a:bodyPr>
          <a:lstStyle/>
          <a:p>
            <a:pPr algn="ctr"/>
            <a:r>
              <a:rPr lang="en-CA" sz="3200" b="1" dirty="0" err="1"/>
              <a:t>Manipuler</a:t>
            </a:r>
            <a:r>
              <a:rPr lang="en-CA" sz="3200" b="1" dirty="0"/>
              <a:t> avec </a:t>
            </a:r>
            <a:r>
              <a:rPr lang="en-CA" sz="3200" b="1" dirty="0" err="1"/>
              <a:t>soins</a:t>
            </a:r>
            <a:r>
              <a:rPr lang="en-CA" sz="3200" b="1" dirty="0"/>
              <a:t> ne </a:t>
            </a:r>
            <a:r>
              <a:rPr lang="en-CA" sz="3200" b="1" dirty="0" err="1"/>
              <a:t>veut</a:t>
            </a:r>
            <a:r>
              <a:rPr lang="en-CA" sz="3200" b="1" dirty="0"/>
              <a:t> pas dire se </a:t>
            </a:r>
            <a:r>
              <a:rPr lang="en-CA" sz="3200" b="1" dirty="0" err="1"/>
              <a:t>laisser</a:t>
            </a:r>
            <a:r>
              <a:rPr lang="en-CA" sz="3200" b="1" dirty="0"/>
              <a:t> </a:t>
            </a:r>
            <a:r>
              <a:rPr lang="en-CA" sz="3200" b="1" dirty="0" err="1"/>
              <a:t>manipuler</a:t>
            </a:r>
            <a:endParaRPr lang="fr-CA" sz="3200" b="1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953B4E2-0EA9-4C98-8B5B-268215B3E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44422" y="1018845"/>
            <a:ext cx="2377928" cy="317319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CA" dirty="0"/>
              <a:t>Admission à </a:t>
            </a:r>
            <a:r>
              <a:rPr lang="en-CA" dirty="0" err="1"/>
              <a:t>l’hôpital</a:t>
            </a:r>
            <a:endParaRPr lang="fr-CA" dirty="0"/>
          </a:p>
        </p:txBody>
      </p:sp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B77E05F8-5EDE-45E2-8B32-2C90A3E5B35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88" y="3856363"/>
            <a:ext cx="3645173" cy="2567338"/>
          </a:xfr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5DDA44DB-67C2-4EA5-A15B-35E1CAE69E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38137" y="500760"/>
            <a:ext cx="5183188" cy="82391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CA" dirty="0"/>
              <a:t>Congé de </a:t>
            </a:r>
            <a:r>
              <a:rPr lang="en-CA" dirty="0" err="1"/>
              <a:t>l’hôpital</a:t>
            </a:r>
            <a:endParaRPr lang="fr-CA" dirty="0"/>
          </a:p>
        </p:txBody>
      </p:sp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id="{225DB1B8-D4D0-4253-AFAD-CF6766AB2C8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095" y="3758257"/>
            <a:ext cx="3835693" cy="2665443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F09ACA-99FB-44D7-B807-BC4EECF23B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095" y="1346195"/>
            <a:ext cx="3835692" cy="241206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0CE5115-2157-40A1-940A-9E121068C1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86" y="1408903"/>
            <a:ext cx="3638575" cy="242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3506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ésultats de recherche d'images pour « colis brisé »">
            <a:extLst>
              <a:ext uri="{FF2B5EF4-FFF2-40B4-BE49-F238E27FC236}">
                <a16:creationId xmlns:a16="http://schemas.microsoft.com/office/drawing/2014/main" id="{13007C45-CF4D-4178-A4D6-D9B5B2A03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09" y="464737"/>
            <a:ext cx="4106061" cy="3725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Résultats de recherche d'images pour « livraison de colis à domicile »">
            <a:extLst>
              <a:ext uri="{FF2B5EF4-FFF2-40B4-BE49-F238E27FC236}">
                <a16:creationId xmlns:a16="http://schemas.microsoft.com/office/drawing/2014/main" id="{8A9B7468-676B-4453-BFE7-D7CC64797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64737"/>
            <a:ext cx="4712043" cy="3464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Résultats de recherche d'images pour « compassion »">
            <a:extLst>
              <a:ext uri="{FF2B5EF4-FFF2-40B4-BE49-F238E27FC236}">
                <a16:creationId xmlns:a16="http://schemas.microsoft.com/office/drawing/2014/main" id="{AA510A6F-6F03-454F-85D7-FF11EA591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543" y="3929449"/>
            <a:ext cx="4026896" cy="2463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ésultats de recherche d'images pour « violence »">
            <a:extLst>
              <a:ext uri="{FF2B5EF4-FFF2-40B4-BE49-F238E27FC236}">
                <a16:creationId xmlns:a16="http://schemas.microsoft.com/office/drawing/2014/main" id="{E4A6A2FF-818A-463E-8E41-6D1D8C9BC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09" y="3929449"/>
            <a:ext cx="4026897" cy="2463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80866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711</TotalTime>
  <Words>1020</Words>
  <Application>Microsoft Office PowerPoint</Application>
  <PresentationFormat>Grand écran</PresentationFormat>
  <Paragraphs>66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Helvetica Neue</vt:lpstr>
      <vt:lpstr>Roboto</vt:lpstr>
      <vt:lpstr>Times New Roman</vt:lpstr>
      <vt:lpstr>Thème Office</vt:lpstr>
      <vt:lpstr>LUC 10: 25-37</vt:lpstr>
      <vt:lpstr>Attention, fragile</vt:lpstr>
      <vt:lpstr>2 types de manipulation</vt:lpstr>
      <vt:lpstr>Présentation PowerPoint</vt:lpstr>
      <vt:lpstr>Présentation PowerPoint</vt:lpstr>
      <vt:lpstr>INDIFFÉRENCE</vt:lpstr>
      <vt:lpstr>Compassion</vt:lpstr>
      <vt:lpstr>IL Y A UN DÉPLOYMENT DE PUISSANCE QUI S’OPÈRE QUAND LA COMPASSION EST TROUVÉE DANS NOTRE COEUR</vt:lpstr>
      <vt:lpstr>Présentation PowerPoint</vt:lpstr>
      <vt:lpstr>VINCENT LACROIX À SA SORTIE DE PRISON</vt:lpstr>
      <vt:lpstr>Présentation PowerPoint</vt:lpstr>
      <vt:lpstr>(Hé 13: 1-2)Persévérez dans l'amour fraternel. N'oubliez pas l'hospitalité; car, en l'exerçant, quelques-uns ont logé des anges, sans le savoir.…</vt:lpstr>
      <vt:lpstr>Présentation PowerPoint</vt:lpstr>
      <vt:lpstr>Présentation PowerPoint</vt:lpstr>
      <vt:lpstr>Présentation PowerPoint</vt:lpstr>
      <vt:lpstr>Présentation PowerPoint</vt:lpstr>
      <vt:lpstr>Florence Nigthingale 1820-1910</vt:lpstr>
      <vt:lpstr>Organisation de la croix rouge fondée en Suisse</vt:lpstr>
      <vt:lpstr>Est-ce que quelqu’un de votre entourage vous recommenderait pour cette médaille?</vt:lpstr>
      <vt:lpstr>Manipuler avec soins ne veut pas dire se laisser manipuler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MANIPULER AVEC SOINS</dc:title>
  <dc:creator>Utilisateur</dc:creator>
  <cp:lastModifiedBy>Utilisateur</cp:lastModifiedBy>
  <cp:revision>65</cp:revision>
  <dcterms:created xsi:type="dcterms:W3CDTF">2019-10-31T13:00:49Z</dcterms:created>
  <dcterms:modified xsi:type="dcterms:W3CDTF">2020-01-19T00:20:37Z</dcterms:modified>
</cp:coreProperties>
</file>